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6" r:id="rId2"/>
    <p:sldId id="259" r:id="rId3"/>
    <p:sldId id="260" r:id="rId4"/>
    <p:sldId id="261" r:id="rId5"/>
    <p:sldId id="262" r:id="rId6"/>
    <p:sldId id="265" r:id="rId7"/>
    <p:sldId id="266" r:id="rId8"/>
    <p:sldId id="267" r:id="rId9"/>
    <p:sldId id="258" r:id="rId10"/>
    <p:sldId id="263" r:id="rId11"/>
    <p:sldId id="26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6016" autoAdjust="0"/>
  </p:normalViewPr>
  <p:slideViewPr>
    <p:cSldViewPr snapToGrid="0">
      <p:cViewPr varScale="1">
        <p:scale>
          <a:sx n="62" d="100"/>
          <a:sy n="62" d="100"/>
        </p:scale>
        <p:origin x="1488"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_rels/drawing3.xml.rels><?xml version="1.0" encoding="UTF-8" standalone="yes"?>
<Relationships xmlns="http://schemas.openxmlformats.org/package/2006/relationships"><Relationship Id="rId8" Type="http://schemas.openxmlformats.org/officeDocument/2006/relationships/image" Target="../media/image20.sv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svg"/><Relationship Id="rId1" Type="http://schemas.openxmlformats.org/officeDocument/2006/relationships/image" Target="../media/image13.png"/><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49E36C2-FBF6-47D7-97B9-FE01EFBB07C1}" type="doc">
      <dgm:prSet loTypeId="urn:microsoft.com/office/officeart/2005/8/layout/vProcess5" loCatId="process" qsTypeId="urn:microsoft.com/office/officeart/2005/8/quickstyle/simple2" qsCatId="simple" csTypeId="urn:microsoft.com/office/officeart/2005/8/colors/accent2_1" csCatId="accent2" phldr="1"/>
      <dgm:spPr/>
      <dgm:t>
        <a:bodyPr/>
        <a:lstStyle/>
        <a:p>
          <a:endParaRPr lang="en-US"/>
        </a:p>
      </dgm:t>
    </dgm:pt>
    <dgm:pt modelId="{F57DC30B-F831-44E4-92EE-69FE5E8A76DA}">
      <dgm:prSet/>
      <dgm:spPr/>
      <dgm:t>
        <a:bodyPr/>
        <a:lstStyle/>
        <a:p>
          <a:r>
            <a:rPr lang="en-US"/>
            <a:t>Protect the public from exposure to e-cigarette aerosol </a:t>
          </a:r>
        </a:p>
      </dgm:t>
    </dgm:pt>
    <dgm:pt modelId="{2C089620-6D1D-4A9B-8C10-A070D484EA3B}" type="parTrans" cxnId="{556C3661-E723-492E-BF62-6F7F0283A053}">
      <dgm:prSet/>
      <dgm:spPr/>
      <dgm:t>
        <a:bodyPr/>
        <a:lstStyle/>
        <a:p>
          <a:endParaRPr lang="en-US"/>
        </a:p>
      </dgm:t>
    </dgm:pt>
    <dgm:pt modelId="{7272DF69-C4B7-41EF-9023-4F68CD8A3481}" type="sibTrans" cxnId="{556C3661-E723-492E-BF62-6F7F0283A053}">
      <dgm:prSet/>
      <dgm:spPr/>
      <dgm:t>
        <a:bodyPr/>
        <a:lstStyle/>
        <a:p>
          <a:endParaRPr lang="en-US"/>
        </a:p>
      </dgm:t>
    </dgm:pt>
    <dgm:pt modelId="{3CB47689-E62A-4DCD-A569-F3D9DF706A2E}">
      <dgm:prSet/>
      <dgm:spPr/>
      <dgm:t>
        <a:bodyPr/>
        <a:lstStyle/>
        <a:p>
          <a:r>
            <a:rPr lang="en-US" dirty="0"/>
            <a:t>Protect youth from exposure to e-cigarette use </a:t>
          </a:r>
        </a:p>
      </dgm:t>
    </dgm:pt>
    <dgm:pt modelId="{F3E774B9-0301-4535-BFD5-180B220C2265}" type="parTrans" cxnId="{DF59DE6E-CE58-4EC9-B6FB-DDF56134D016}">
      <dgm:prSet/>
      <dgm:spPr/>
      <dgm:t>
        <a:bodyPr/>
        <a:lstStyle/>
        <a:p>
          <a:endParaRPr lang="en-US"/>
        </a:p>
      </dgm:t>
    </dgm:pt>
    <dgm:pt modelId="{82E59EBB-5B49-45AD-8081-875F96DC2705}" type="sibTrans" cxnId="{DF59DE6E-CE58-4EC9-B6FB-DDF56134D016}">
      <dgm:prSet/>
      <dgm:spPr/>
      <dgm:t>
        <a:bodyPr/>
        <a:lstStyle/>
        <a:p>
          <a:endParaRPr lang="en-US"/>
        </a:p>
      </dgm:t>
    </dgm:pt>
    <dgm:pt modelId="{5F607C6E-1E70-4D37-8DD1-9D2AD98EFD82}">
      <dgm:prSet/>
      <dgm:spPr/>
      <dgm:t>
        <a:bodyPr/>
        <a:lstStyle/>
        <a:p>
          <a:r>
            <a:rPr lang="en-US" dirty="0"/>
            <a:t> Reduce youth initiation and use </a:t>
          </a:r>
        </a:p>
      </dgm:t>
    </dgm:pt>
    <dgm:pt modelId="{91B7837C-1B74-4C4F-880B-F4632F733C6A}" type="parTrans" cxnId="{6E3D881E-F9B5-4236-B6E5-8B3B6789C82E}">
      <dgm:prSet/>
      <dgm:spPr/>
      <dgm:t>
        <a:bodyPr/>
        <a:lstStyle/>
        <a:p>
          <a:endParaRPr lang="en-US"/>
        </a:p>
      </dgm:t>
    </dgm:pt>
    <dgm:pt modelId="{A1FE1CD9-557F-4B0D-8B0D-496E2D318818}" type="sibTrans" cxnId="{6E3D881E-F9B5-4236-B6E5-8B3B6789C82E}">
      <dgm:prSet/>
      <dgm:spPr/>
      <dgm:t>
        <a:bodyPr/>
        <a:lstStyle/>
        <a:p>
          <a:endParaRPr lang="en-US"/>
        </a:p>
      </dgm:t>
    </dgm:pt>
    <dgm:pt modelId="{D3160A07-204D-4059-89DE-8F00B22E71C3}" type="pres">
      <dgm:prSet presAssocID="{349E36C2-FBF6-47D7-97B9-FE01EFBB07C1}" presName="outerComposite" presStyleCnt="0">
        <dgm:presLayoutVars>
          <dgm:chMax val="5"/>
          <dgm:dir/>
          <dgm:resizeHandles val="exact"/>
        </dgm:presLayoutVars>
      </dgm:prSet>
      <dgm:spPr/>
    </dgm:pt>
    <dgm:pt modelId="{A965BAA3-C5F3-45D7-B75D-44FAF24BEBD7}" type="pres">
      <dgm:prSet presAssocID="{349E36C2-FBF6-47D7-97B9-FE01EFBB07C1}" presName="dummyMaxCanvas" presStyleCnt="0">
        <dgm:presLayoutVars/>
      </dgm:prSet>
      <dgm:spPr/>
    </dgm:pt>
    <dgm:pt modelId="{3C8A3860-DAAD-46AB-A4C7-955853494058}" type="pres">
      <dgm:prSet presAssocID="{349E36C2-FBF6-47D7-97B9-FE01EFBB07C1}" presName="TwoNodes_1" presStyleLbl="node1" presStyleIdx="0" presStyleCnt="2">
        <dgm:presLayoutVars>
          <dgm:bulletEnabled val="1"/>
        </dgm:presLayoutVars>
      </dgm:prSet>
      <dgm:spPr/>
    </dgm:pt>
    <dgm:pt modelId="{2EF21DD3-826B-4A32-AB20-2189D62E5E5C}" type="pres">
      <dgm:prSet presAssocID="{349E36C2-FBF6-47D7-97B9-FE01EFBB07C1}" presName="TwoNodes_2" presStyleLbl="node1" presStyleIdx="1" presStyleCnt="2">
        <dgm:presLayoutVars>
          <dgm:bulletEnabled val="1"/>
        </dgm:presLayoutVars>
      </dgm:prSet>
      <dgm:spPr/>
    </dgm:pt>
    <dgm:pt modelId="{122F1E07-671A-4585-ACBE-C5743F75A2A1}" type="pres">
      <dgm:prSet presAssocID="{349E36C2-FBF6-47D7-97B9-FE01EFBB07C1}" presName="TwoConn_1-2" presStyleLbl="fgAccFollowNode1" presStyleIdx="0" presStyleCnt="1">
        <dgm:presLayoutVars>
          <dgm:bulletEnabled val="1"/>
        </dgm:presLayoutVars>
      </dgm:prSet>
      <dgm:spPr/>
    </dgm:pt>
    <dgm:pt modelId="{00716BB2-B2D0-4B56-8C5C-7C47CDED734B}" type="pres">
      <dgm:prSet presAssocID="{349E36C2-FBF6-47D7-97B9-FE01EFBB07C1}" presName="TwoNodes_1_text" presStyleLbl="node1" presStyleIdx="1" presStyleCnt="2">
        <dgm:presLayoutVars>
          <dgm:bulletEnabled val="1"/>
        </dgm:presLayoutVars>
      </dgm:prSet>
      <dgm:spPr/>
    </dgm:pt>
    <dgm:pt modelId="{BFD695A4-ECBE-420C-9C6F-3C3ACBBDC84C}" type="pres">
      <dgm:prSet presAssocID="{349E36C2-FBF6-47D7-97B9-FE01EFBB07C1}" presName="TwoNodes_2_text" presStyleLbl="node1" presStyleIdx="1" presStyleCnt="2">
        <dgm:presLayoutVars>
          <dgm:bulletEnabled val="1"/>
        </dgm:presLayoutVars>
      </dgm:prSet>
      <dgm:spPr/>
    </dgm:pt>
  </dgm:ptLst>
  <dgm:cxnLst>
    <dgm:cxn modelId="{6E3D881E-F9B5-4236-B6E5-8B3B6789C82E}" srcId="{3CB47689-E62A-4DCD-A569-F3D9DF706A2E}" destId="{5F607C6E-1E70-4D37-8DD1-9D2AD98EFD82}" srcOrd="0" destOrd="0" parTransId="{91B7837C-1B74-4C4F-880B-F4632F733C6A}" sibTransId="{A1FE1CD9-557F-4B0D-8B0D-496E2D318818}"/>
    <dgm:cxn modelId="{556C3661-E723-492E-BF62-6F7F0283A053}" srcId="{349E36C2-FBF6-47D7-97B9-FE01EFBB07C1}" destId="{F57DC30B-F831-44E4-92EE-69FE5E8A76DA}" srcOrd="0" destOrd="0" parTransId="{2C089620-6D1D-4A9B-8C10-A070D484EA3B}" sibTransId="{7272DF69-C4B7-41EF-9023-4F68CD8A3481}"/>
    <dgm:cxn modelId="{4D4F9C6B-4FF1-4653-8AD7-CEAEBF4EE12A}" type="presOf" srcId="{349E36C2-FBF6-47D7-97B9-FE01EFBB07C1}" destId="{D3160A07-204D-4059-89DE-8F00B22E71C3}" srcOrd="0" destOrd="0" presId="urn:microsoft.com/office/officeart/2005/8/layout/vProcess5"/>
    <dgm:cxn modelId="{DF59DE6E-CE58-4EC9-B6FB-DDF56134D016}" srcId="{349E36C2-FBF6-47D7-97B9-FE01EFBB07C1}" destId="{3CB47689-E62A-4DCD-A569-F3D9DF706A2E}" srcOrd="1" destOrd="0" parTransId="{F3E774B9-0301-4535-BFD5-180B220C2265}" sibTransId="{82E59EBB-5B49-45AD-8081-875F96DC2705}"/>
    <dgm:cxn modelId="{857B5D58-6268-42C9-9B25-C3B4BABDD1E3}" type="presOf" srcId="{3CB47689-E62A-4DCD-A569-F3D9DF706A2E}" destId="{BFD695A4-ECBE-420C-9C6F-3C3ACBBDC84C}" srcOrd="1" destOrd="0" presId="urn:microsoft.com/office/officeart/2005/8/layout/vProcess5"/>
    <dgm:cxn modelId="{8E115D86-C07F-46A9-BC71-834F4057BBB9}" type="presOf" srcId="{7272DF69-C4B7-41EF-9023-4F68CD8A3481}" destId="{122F1E07-671A-4585-ACBE-C5743F75A2A1}" srcOrd="0" destOrd="0" presId="urn:microsoft.com/office/officeart/2005/8/layout/vProcess5"/>
    <dgm:cxn modelId="{18F0A18B-CBB5-44EA-ACEF-18E6B8CC9184}" type="presOf" srcId="{5F607C6E-1E70-4D37-8DD1-9D2AD98EFD82}" destId="{2EF21DD3-826B-4A32-AB20-2189D62E5E5C}" srcOrd="0" destOrd="1" presId="urn:microsoft.com/office/officeart/2005/8/layout/vProcess5"/>
    <dgm:cxn modelId="{0E2CDC90-AA21-4381-A203-6CCCBA4DAA50}" type="presOf" srcId="{F57DC30B-F831-44E4-92EE-69FE5E8A76DA}" destId="{3C8A3860-DAAD-46AB-A4C7-955853494058}" srcOrd="0" destOrd="0" presId="urn:microsoft.com/office/officeart/2005/8/layout/vProcess5"/>
    <dgm:cxn modelId="{0A5353B1-36FE-4074-BF91-AC77C47BB5D8}" type="presOf" srcId="{F57DC30B-F831-44E4-92EE-69FE5E8A76DA}" destId="{00716BB2-B2D0-4B56-8C5C-7C47CDED734B}" srcOrd="1" destOrd="0" presId="urn:microsoft.com/office/officeart/2005/8/layout/vProcess5"/>
    <dgm:cxn modelId="{A9EBC2B5-0920-449D-B394-F8E026C1B9BA}" type="presOf" srcId="{3CB47689-E62A-4DCD-A569-F3D9DF706A2E}" destId="{2EF21DD3-826B-4A32-AB20-2189D62E5E5C}" srcOrd="0" destOrd="0" presId="urn:microsoft.com/office/officeart/2005/8/layout/vProcess5"/>
    <dgm:cxn modelId="{576646F6-106B-4985-A8DC-062A56B07483}" type="presOf" srcId="{5F607C6E-1E70-4D37-8DD1-9D2AD98EFD82}" destId="{BFD695A4-ECBE-420C-9C6F-3C3ACBBDC84C}" srcOrd="1" destOrd="1" presId="urn:microsoft.com/office/officeart/2005/8/layout/vProcess5"/>
    <dgm:cxn modelId="{89304557-1B94-41DD-ACF1-17B8752802AB}" type="presParOf" srcId="{D3160A07-204D-4059-89DE-8F00B22E71C3}" destId="{A965BAA3-C5F3-45D7-B75D-44FAF24BEBD7}" srcOrd="0" destOrd="0" presId="urn:microsoft.com/office/officeart/2005/8/layout/vProcess5"/>
    <dgm:cxn modelId="{6120B1DF-F094-4991-BB6F-EB4A3612DD90}" type="presParOf" srcId="{D3160A07-204D-4059-89DE-8F00B22E71C3}" destId="{3C8A3860-DAAD-46AB-A4C7-955853494058}" srcOrd="1" destOrd="0" presId="urn:microsoft.com/office/officeart/2005/8/layout/vProcess5"/>
    <dgm:cxn modelId="{11832B45-1D09-4B81-8D28-FAE37C26E7ED}" type="presParOf" srcId="{D3160A07-204D-4059-89DE-8F00B22E71C3}" destId="{2EF21DD3-826B-4A32-AB20-2189D62E5E5C}" srcOrd="2" destOrd="0" presId="urn:microsoft.com/office/officeart/2005/8/layout/vProcess5"/>
    <dgm:cxn modelId="{C46FBDCA-6C30-4915-9E2B-49FA5807A310}" type="presParOf" srcId="{D3160A07-204D-4059-89DE-8F00B22E71C3}" destId="{122F1E07-671A-4585-ACBE-C5743F75A2A1}" srcOrd="3" destOrd="0" presId="urn:microsoft.com/office/officeart/2005/8/layout/vProcess5"/>
    <dgm:cxn modelId="{D97FA73A-4AE1-4EC2-8F55-2FE89D9B08AE}" type="presParOf" srcId="{D3160A07-204D-4059-89DE-8F00B22E71C3}" destId="{00716BB2-B2D0-4B56-8C5C-7C47CDED734B}" srcOrd="4" destOrd="0" presId="urn:microsoft.com/office/officeart/2005/8/layout/vProcess5"/>
    <dgm:cxn modelId="{DB258DD9-0270-4A5E-9A01-8E33DD25775C}" type="presParOf" srcId="{D3160A07-204D-4059-89DE-8F00B22E71C3}" destId="{BFD695A4-ECBE-420C-9C6F-3C3ACBBDC84C}" srcOrd="5"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D1F8A2D-FD05-432B-9F97-DE5624BDC93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04BC61B-811D-4B61-BE82-48333AAC3528}">
      <dgm:prSet phldrT="[Text]" custT="1"/>
      <dgm:spPr/>
      <dgm:t>
        <a:bodyPr/>
        <a:lstStyle/>
        <a:p>
          <a:pPr>
            <a:buNone/>
          </a:pPr>
          <a:r>
            <a:rPr lang="en-US" sz="2400" dirty="0"/>
            <a:t>Use of e-cigarettes normalizes tobacco use </a:t>
          </a:r>
          <a:r>
            <a:rPr lang="en-US" sz="2400" baseline="30000" dirty="0"/>
            <a:t>7</a:t>
          </a:r>
        </a:p>
      </dgm:t>
    </dgm:pt>
    <dgm:pt modelId="{04F0542B-B86B-4E97-9BEE-FC4F187DF865}" type="parTrans" cxnId="{FD18FB00-6374-4D10-A58E-B6F9C9AD2129}">
      <dgm:prSet/>
      <dgm:spPr/>
      <dgm:t>
        <a:bodyPr/>
        <a:lstStyle/>
        <a:p>
          <a:endParaRPr lang="en-US" sz="2400"/>
        </a:p>
      </dgm:t>
    </dgm:pt>
    <dgm:pt modelId="{64C4AC6A-04D2-4BFD-8908-DE5558577B50}" type="sibTrans" cxnId="{FD18FB00-6374-4D10-A58E-B6F9C9AD2129}">
      <dgm:prSet/>
      <dgm:spPr/>
      <dgm:t>
        <a:bodyPr/>
        <a:lstStyle/>
        <a:p>
          <a:endParaRPr lang="en-US" sz="2400"/>
        </a:p>
      </dgm:t>
    </dgm:pt>
    <dgm:pt modelId="{0035934E-008C-4B36-8521-3A30DCA6A1B3}">
      <dgm:prSet custT="1"/>
      <dgm:spPr/>
      <dgm:t>
        <a:bodyPr/>
        <a:lstStyle/>
        <a:p>
          <a:r>
            <a:rPr lang="en-US" sz="2400" dirty="0"/>
            <a:t>Youth who use e-cigarettes are four times more likely to smoke in the future than those who do not </a:t>
          </a:r>
        </a:p>
      </dgm:t>
    </dgm:pt>
    <dgm:pt modelId="{D1B26750-5FFA-4134-92D6-CB5E41A6FB91}" type="parTrans" cxnId="{2C18AB9E-ADD6-4AA8-88F5-2E69269EA978}">
      <dgm:prSet/>
      <dgm:spPr/>
      <dgm:t>
        <a:bodyPr/>
        <a:lstStyle/>
        <a:p>
          <a:endParaRPr lang="en-US" sz="2400"/>
        </a:p>
      </dgm:t>
    </dgm:pt>
    <dgm:pt modelId="{4877B071-2E8A-4199-AC38-DEC687D30317}" type="sibTrans" cxnId="{2C18AB9E-ADD6-4AA8-88F5-2E69269EA978}">
      <dgm:prSet/>
      <dgm:spPr/>
      <dgm:t>
        <a:bodyPr/>
        <a:lstStyle/>
        <a:p>
          <a:endParaRPr lang="en-US" sz="2400"/>
        </a:p>
      </dgm:t>
    </dgm:pt>
    <dgm:pt modelId="{D8CB7BAB-BC76-4C2B-AAFF-B7A220FB0C4C}">
      <dgm:prSet custT="1"/>
      <dgm:spPr/>
      <dgm:t>
        <a:bodyPr/>
        <a:lstStyle/>
        <a:p>
          <a:r>
            <a:rPr lang="en-US" sz="2400" dirty="0"/>
            <a:t>Youth who are exposed to pro-vaping community norms are significantly more likely to initiate             e-cigarette use </a:t>
          </a:r>
          <a:r>
            <a:rPr lang="en-US" sz="2400" baseline="30000" dirty="0"/>
            <a:t>8</a:t>
          </a:r>
          <a:endParaRPr lang="en-US" sz="2400" dirty="0"/>
        </a:p>
      </dgm:t>
    </dgm:pt>
    <dgm:pt modelId="{2EB77ECA-86F1-42F9-A77C-66EEEA396BDC}" type="parTrans" cxnId="{231745FD-F5F7-4207-A3A7-6331CA9EACE4}">
      <dgm:prSet/>
      <dgm:spPr/>
      <dgm:t>
        <a:bodyPr/>
        <a:lstStyle/>
        <a:p>
          <a:endParaRPr lang="en-US" sz="2400"/>
        </a:p>
      </dgm:t>
    </dgm:pt>
    <dgm:pt modelId="{7E05043F-13EA-4570-98E0-F22A826D9F99}" type="sibTrans" cxnId="{231745FD-F5F7-4207-A3A7-6331CA9EACE4}">
      <dgm:prSet/>
      <dgm:spPr/>
      <dgm:t>
        <a:bodyPr/>
        <a:lstStyle/>
        <a:p>
          <a:endParaRPr lang="en-US" sz="2400"/>
        </a:p>
      </dgm:t>
    </dgm:pt>
    <dgm:pt modelId="{D5FF7C64-ABB2-405B-A463-C63278F3EEBC}">
      <dgm:prSet custT="1"/>
      <dgm:spPr/>
      <dgm:t>
        <a:bodyPr/>
        <a:lstStyle/>
        <a:p>
          <a:r>
            <a:rPr lang="en-US" sz="2400" dirty="0"/>
            <a:t>Altering youth exposure to e-cigarette use can reduce the likelihood that youth will use e-cigarettes in the future</a:t>
          </a:r>
        </a:p>
      </dgm:t>
    </dgm:pt>
    <dgm:pt modelId="{534148D1-D554-43B2-824C-FA8D48655BF8}" type="parTrans" cxnId="{10C710DD-FBC9-4443-B2A6-2940E6279D63}">
      <dgm:prSet/>
      <dgm:spPr/>
      <dgm:t>
        <a:bodyPr/>
        <a:lstStyle/>
        <a:p>
          <a:endParaRPr lang="en-US" sz="2400"/>
        </a:p>
      </dgm:t>
    </dgm:pt>
    <dgm:pt modelId="{FD4A1C06-0949-48B6-8FEC-FE5A2FDF2329}" type="sibTrans" cxnId="{10C710DD-FBC9-4443-B2A6-2940E6279D63}">
      <dgm:prSet/>
      <dgm:spPr/>
      <dgm:t>
        <a:bodyPr/>
        <a:lstStyle/>
        <a:p>
          <a:endParaRPr lang="en-US" sz="2400"/>
        </a:p>
      </dgm:t>
    </dgm:pt>
    <dgm:pt modelId="{44B7F3D5-B47F-4CDF-8210-3D58DEB82FED}" type="pres">
      <dgm:prSet presAssocID="{FD1F8A2D-FD05-432B-9F97-DE5624BDC938}" presName="linear" presStyleCnt="0">
        <dgm:presLayoutVars>
          <dgm:dir/>
          <dgm:animLvl val="lvl"/>
          <dgm:resizeHandles val="exact"/>
        </dgm:presLayoutVars>
      </dgm:prSet>
      <dgm:spPr/>
    </dgm:pt>
    <dgm:pt modelId="{1E088A53-2B9D-458F-A5C4-A60A50BE0F5B}" type="pres">
      <dgm:prSet presAssocID="{D04BC61B-811D-4B61-BE82-48333AAC3528}" presName="parentLin" presStyleCnt="0"/>
      <dgm:spPr/>
    </dgm:pt>
    <dgm:pt modelId="{645663BE-5941-473B-8ED1-A3B62444CAE0}" type="pres">
      <dgm:prSet presAssocID="{D04BC61B-811D-4B61-BE82-48333AAC3528}" presName="parentLeftMargin" presStyleLbl="node1" presStyleIdx="0" presStyleCnt="2"/>
      <dgm:spPr/>
    </dgm:pt>
    <dgm:pt modelId="{83B63157-4697-4314-965A-8BC152EDD59E}" type="pres">
      <dgm:prSet presAssocID="{D04BC61B-811D-4B61-BE82-48333AAC3528}" presName="parentText" presStyleLbl="node1" presStyleIdx="0" presStyleCnt="2" custScaleX="120993">
        <dgm:presLayoutVars>
          <dgm:chMax val="0"/>
          <dgm:bulletEnabled val="1"/>
        </dgm:presLayoutVars>
      </dgm:prSet>
      <dgm:spPr/>
    </dgm:pt>
    <dgm:pt modelId="{4BC8EFE7-A571-41A6-ACE8-293155059856}" type="pres">
      <dgm:prSet presAssocID="{D04BC61B-811D-4B61-BE82-48333AAC3528}" presName="negativeSpace" presStyleCnt="0"/>
      <dgm:spPr/>
    </dgm:pt>
    <dgm:pt modelId="{255AE577-6CF6-4041-A3F0-24F50A3171DF}" type="pres">
      <dgm:prSet presAssocID="{D04BC61B-811D-4B61-BE82-48333AAC3528}" presName="childText" presStyleLbl="conFgAcc1" presStyleIdx="0" presStyleCnt="2">
        <dgm:presLayoutVars>
          <dgm:bulletEnabled val="1"/>
        </dgm:presLayoutVars>
      </dgm:prSet>
      <dgm:spPr/>
    </dgm:pt>
    <dgm:pt modelId="{16309A63-3939-41FD-AFD8-C73F902590BB}" type="pres">
      <dgm:prSet presAssocID="{64C4AC6A-04D2-4BFD-8908-DE5558577B50}" presName="spaceBetweenRectangles" presStyleCnt="0"/>
      <dgm:spPr/>
    </dgm:pt>
    <dgm:pt modelId="{30803D42-E91C-451F-B127-C212DD822910}" type="pres">
      <dgm:prSet presAssocID="{D8CB7BAB-BC76-4C2B-AAFF-B7A220FB0C4C}" presName="parentLin" presStyleCnt="0"/>
      <dgm:spPr/>
    </dgm:pt>
    <dgm:pt modelId="{82BDC9A0-EFC3-49C3-BF0E-BC81268F6BFD}" type="pres">
      <dgm:prSet presAssocID="{D8CB7BAB-BC76-4C2B-AAFF-B7A220FB0C4C}" presName="parentLeftMargin" presStyleLbl="node1" presStyleIdx="0" presStyleCnt="2"/>
      <dgm:spPr/>
    </dgm:pt>
    <dgm:pt modelId="{8EFE7F86-2945-4B60-82A7-A2DC4A273C4D}" type="pres">
      <dgm:prSet presAssocID="{D8CB7BAB-BC76-4C2B-AAFF-B7A220FB0C4C}" presName="parentText" presStyleLbl="node1" presStyleIdx="1" presStyleCnt="2" custScaleX="120450">
        <dgm:presLayoutVars>
          <dgm:chMax val="0"/>
          <dgm:bulletEnabled val="1"/>
        </dgm:presLayoutVars>
      </dgm:prSet>
      <dgm:spPr/>
    </dgm:pt>
    <dgm:pt modelId="{1D70D8C9-5BB9-4E82-BA4D-D792064D304C}" type="pres">
      <dgm:prSet presAssocID="{D8CB7BAB-BC76-4C2B-AAFF-B7A220FB0C4C}" presName="negativeSpace" presStyleCnt="0"/>
      <dgm:spPr/>
    </dgm:pt>
    <dgm:pt modelId="{B592A14F-58A9-40FE-A171-131423D56056}" type="pres">
      <dgm:prSet presAssocID="{D8CB7BAB-BC76-4C2B-AAFF-B7A220FB0C4C}" presName="childText" presStyleLbl="conFgAcc1" presStyleIdx="1" presStyleCnt="2">
        <dgm:presLayoutVars>
          <dgm:bulletEnabled val="1"/>
        </dgm:presLayoutVars>
      </dgm:prSet>
      <dgm:spPr/>
    </dgm:pt>
  </dgm:ptLst>
  <dgm:cxnLst>
    <dgm:cxn modelId="{FD18FB00-6374-4D10-A58E-B6F9C9AD2129}" srcId="{FD1F8A2D-FD05-432B-9F97-DE5624BDC938}" destId="{D04BC61B-811D-4B61-BE82-48333AAC3528}" srcOrd="0" destOrd="0" parTransId="{04F0542B-B86B-4E97-9BEE-FC4F187DF865}" sibTransId="{64C4AC6A-04D2-4BFD-8908-DE5558577B50}"/>
    <dgm:cxn modelId="{B700090A-6B39-45D1-9C05-E2A03AFF0757}" type="presOf" srcId="{0035934E-008C-4B36-8521-3A30DCA6A1B3}" destId="{255AE577-6CF6-4041-A3F0-24F50A3171DF}" srcOrd="0" destOrd="0" presId="urn:microsoft.com/office/officeart/2005/8/layout/list1"/>
    <dgm:cxn modelId="{E84A584B-FC27-4C05-A97A-49CDE6E140BA}" type="presOf" srcId="{D8CB7BAB-BC76-4C2B-AAFF-B7A220FB0C4C}" destId="{82BDC9A0-EFC3-49C3-BF0E-BC81268F6BFD}" srcOrd="0" destOrd="0" presId="urn:microsoft.com/office/officeart/2005/8/layout/list1"/>
    <dgm:cxn modelId="{F96F4751-5CB2-49F5-86C9-1706284E0B98}" type="presOf" srcId="{FD1F8A2D-FD05-432B-9F97-DE5624BDC938}" destId="{44B7F3D5-B47F-4CDF-8210-3D58DEB82FED}" srcOrd="0" destOrd="0" presId="urn:microsoft.com/office/officeart/2005/8/layout/list1"/>
    <dgm:cxn modelId="{927F9655-5B4A-44D6-BFBF-9E4F8A5DA014}" type="presOf" srcId="{D8CB7BAB-BC76-4C2B-AAFF-B7A220FB0C4C}" destId="{8EFE7F86-2945-4B60-82A7-A2DC4A273C4D}" srcOrd="1" destOrd="0" presId="urn:microsoft.com/office/officeart/2005/8/layout/list1"/>
    <dgm:cxn modelId="{953B5785-82B7-4751-B066-98C764FD3D53}" type="presOf" srcId="{D04BC61B-811D-4B61-BE82-48333AAC3528}" destId="{645663BE-5941-473B-8ED1-A3B62444CAE0}" srcOrd="0" destOrd="0" presId="urn:microsoft.com/office/officeart/2005/8/layout/list1"/>
    <dgm:cxn modelId="{2C18AB9E-ADD6-4AA8-88F5-2E69269EA978}" srcId="{D04BC61B-811D-4B61-BE82-48333AAC3528}" destId="{0035934E-008C-4B36-8521-3A30DCA6A1B3}" srcOrd="0" destOrd="0" parTransId="{D1B26750-5FFA-4134-92D6-CB5E41A6FB91}" sibTransId="{4877B071-2E8A-4199-AC38-DEC687D30317}"/>
    <dgm:cxn modelId="{C0A467D2-CB5F-46DF-85E4-8208FC9BC268}" type="presOf" srcId="{D04BC61B-811D-4B61-BE82-48333AAC3528}" destId="{83B63157-4697-4314-965A-8BC152EDD59E}" srcOrd="1" destOrd="0" presId="urn:microsoft.com/office/officeart/2005/8/layout/list1"/>
    <dgm:cxn modelId="{10C710DD-FBC9-4443-B2A6-2940E6279D63}" srcId="{D8CB7BAB-BC76-4C2B-AAFF-B7A220FB0C4C}" destId="{D5FF7C64-ABB2-405B-A463-C63278F3EEBC}" srcOrd="0" destOrd="0" parTransId="{534148D1-D554-43B2-824C-FA8D48655BF8}" sibTransId="{FD4A1C06-0949-48B6-8FEC-FE5A2FDF2329}"/>
    <dgm:cxn modelId="{895668F6-623A-42A1-982B-C55996817791}" type="presOf" srcId="{D5FF7C64-ABB2-405B-A463-C63278F3EEBC}" destId="{B592A14F-58A9-40FE-A171-131423D56056}" srcOrd="0" destOrd="0" presId="urn:microsoft.com/office/officeart/2005/8/layout/list1"/>
    <dgm:cxn modelId="{231745FD-F5F7-4207-A3A7-6331CA9EACE4}" srcId="{FD1F8A2D-FD05-432B-9F97-DE5624BDC938}" destId="{D8CB7BAB-BC76-4C2B-AAFF-B7A220FB0C4C}" srcOrd="1" destOrd="0" parTransId="{2EB77ECA-86F1-42F9-A77C-66EEEA396BDC}" sibTransId="{7E05043F-13EA-4570-98E0-F22A826D9F99}"/>
    <dgm:cxn modelId="{E5F9A8A8-60A4-44D7-9DD7-E8C59B66E415}" type="presParOf" srcId="{44B7F3D5-B47F-4CDF-8210-3D58DEB82FED}" destId="{1E088A53-2B9D-458F-A5C4-A60A50BE0F5B}" srcOrd="0" destOrd="0" presId="urn:microsoft.com/office/officeart/2005/8/layout/list1"/>
    <dgm:cxn modelId="{2DCA250F-D90C-4021-91C1-ABCA73C765E8}" type="presParOf" srcId="{1E088A53-2B9D-458F-A5C4-A60A50BE0F5B}" destId="{645663BE-5941-473B-8ED1-A3B62444CAE0}" srcOrd="0" destOrd="0" presId="urn:microsoft.com/office/officeart/2005/8/layout/list1"/>
    <dgm:cxn modelId="{63454123-E961-4153-B6B4-51CCF0ACB59F}" type="presParOf" srcId="{1E088A53-2B9D-458F-A5C4-A60A50BE0F5B}" destId="{83B63157-4697-4314-965A-8BC152EDD59E}" srcOrd="1" destOrd="0" presId="urn:microsoft.com/office/officeart/2005/8/layout/list1"/>
    <dgm:cxn modelId="{FB3B209D-B56D-4E46-B2D1-0B2C0923DF83}" type="presParOf" srcId="{44B7F3D5-B47F-4CDF-8210-3D58DEB82FED}" destId="{4BC8EFE7-A571-41A6-ACE8-293155059856}" srcOrd="1" destOrd="0" presId="urn:microsoft.com/office/officeart/2005/8/layout/list1"/>
    <dgm:cxn modelId="{793C3891-F50C-480A-8552-27C0DFDC6B6B}" type="presParOf" srcId="{44B7F3D5-B47F-4CDF-8210-3D58DEB82FED}" destId="{255AE577-6CF6-4041-A3F0-24F50A3171DF}" srcOrd="2" destOrd="0" presId="urn:microsoft.com/office/officeart/2005/8/layout/list1"/>
    <dgm:cxn modelId="{4D0367DB-DD58-4C60-A7D4-1E62C4DE7D9E}" type="presParOf" srcId="{44B7F3D5-B47F-4CDF-8210-3D58DEB82FED}" destId="{16309A63-3939-41FD-AFD8-C73F902590BB}" srcOrd="3" destOrd="0" presId="urn:microsoft.com/office/officeart/2005/8/layout/list1"/>
    <dgm:cxn modelId="{B6270B60-4E76-40EC-8AB4-254AA9468BD3}" type="presParOf" srcId="{44B7F3D5-B47F-4CDF-8210-3D58DEB82FED}" destId="{30803D42-E91C-451F-B127-C212DD822910}" srcOrd="4" destOrd="0" presId="urn:microsoft.com/office/officeart/2005/8/layout/list1"/>
    <dgm:cxn modelId="{256E142C-5B82-4A55-BF86-6860238742F0}" type="presParOf" srcId="{30803D42-E91C-451F-B127-C212DD822910}" destId="{82BDC9A0-EFC3-49C3-BF0E-BC81268F6BFD}" srcOrd="0" destOrd="0" presId="urn:microsoft.com/office/officeart/2005/8/layout/list1"/>
    <dgm:cxn modelId="{B4984C69-0AAA-42C6-BCBA-D7509D099F4C}" type="presParOf" srcId="{30803D42-E91C-451F-B127-C212DD822910}" destId="{8EFE7F86-2945-4B60-82A7-A2DC4A273C4D}" srcOrd="1" destOrd="0" presId="urn:microsoft.com/office/officeart/2005/8/layout/list1"/>
    <dgm:cxn modelId="{4BA6B56C-F2EB-4E6B-94EE-9E3998E678D3}" type="presParOf" srcId="{44B7F3D5-B47F-4CDF-8210-3D58DEB82FED}" destId="{1D70D8C9-5BB9-4E82-BA4D-D792064D304C}" srcOrd="5" destOrd="0" presId="urn:microsoft.com/office/officeart/2005/8/layout/list1"/>
    <dgm:cxn modelId="{B5ACE806-0B2D-4D6B-ABA9-2AF8CCDE08C8}" type="presParOf" srcId="{44B7F3D5-B47F-4CDF-8210-3D58DEB82FED}" destId="{B592A14F-58A9-40FE-A171-131423D56056}"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C69F956-D40C-45A0-9D59-B69BD2484128}"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05934912-3588-44B2-AC53-A0F3F834858D}">
      <dgm:prSet custT="1"/>
      <dgm:spPr/>
      <dgm:t>
        <a:bodyPr/>
        <a:lstStyle/>
        <a:p>
          <a:pPr>
            <a:lnSpc>
              <a:spcPct val="100000"/>
            </a:lnSpc>
          </a:pPr>
          <a:r>
            <a:rPr lang="en-US" sz="2600" dirty="0"/>
            <a:t>Updated the Gallatin County CIAA Enforcement Procedure</a:t>
          </a:r>
        </a:p>
      </dgm:t>
    </dgm:pt>
    <dgm:pt modelId="{6CDAE6B1-E233-45AD-9DCA-24BE670F9D87}" type="parTrans" cxnId="{6C529A27-609C-40ED-8DFA-03607BA28F66}">
      <dgm:prSet/>
      <dgm:spPr/>
      <dgm:t>
        <a:bodyPr/>
        <a:lstStyle/>
        <a:p>
          <a:endParaRPr lang="en-US" sz="2600"/>
        </a:p>
      </dgm:t>
    </dgm:pt>
    <dgm:pt modelId="{A096C86B-3656-4ABC-8E6E-6027B20E9A2C}" type="sibTrans" cxnId="{6C529A27-609C-40ED-8DFA-03607BA28F66}">
      <dgm:prSet/>
      <dgm:spPr/>
      <dgm:t>
        <a:bodyPr/>
        <a:lstStyle/>
        <a:p>
          <a:endParaRPr lang="en-US" sz="2600"/>
        </a:p>
      </dgm:t>
    </dgm:pt>
    <dgm:pt modelId="{4C7AB7B2-5C38-472E-B251-78EC52F7A329}">
      <dgm:prSet custT="1"/>
      <dgm:spPr/>
      <dgm:t>
        <a:bodyPr/>
        <a:lstStyle/>
        <a:p>
          <a:pPr>
            <a:lnSpc>
              <a:spcPct val="100000"/>
            </a:lnSpc>
          </a:pPr>
          <a:r>
            <a:rPr lang="en-US" sz="2600" dirty="0"/>
            <a:t>Educating business owners and licensed operators</a:t>
          </a:r>
        </a:p>
      </dgm:t>
    </dgm:pt>
    <dgm:pt modelId="{F7525344-9550-4875-A361-5E73A7A4BF05}" type="parTrans" cxnId="{A5551FD2-BD29-48CD-90A8-CDE376A0A7EF}">
      <dgm:prSet/>
      <dgm:spPr/>
      <dgm:t>
        <a:bodyPr/>
        <a:lstStyle/>
        <a:p>
          <a:endParaRPr lang="en-US" sz="2600"/>
        </a:p>
      </dgm:t>
    </dgm:pt>
    <dgm:pt modelId="{728B94F4-FE12-4472-B268-8D6B725481E9}" type="sibTrans" cxnId="{A5551FD2-BD29-48CD-90A8-CDE376A0A7EF}">
      <dgm:prSet/>
      <dgm:spPr/>
      <dgm:t>
        <a:bodyPr/>
        <a:lstStyle/>
        <a:p>
          <a:endParaRPr lang="en-US" sz="2600"/>
        </a:p>
      </dgm:t>
    </dgm:pt>
    <dgm:pt modelId="{9A911FCA-FC49-4E03-B7F2-A8D941FE9E3B}">
      <dgm:prSet custT="1"/>
      <dgm:spPr/>
      <dgm:t>
        <a:bodyPr/>
        <a:lstStyle/>
        <a:p>
          <a:pPr>
            <a:lnSpc>
              <a:spcPct val="100000"/>
            </a:lnSpc>
          </a:pPr>
          <a:r>
            <a:rPr lang="en-US" sz="2600" dirty="0"/>
            <a:t>Disseminating information to the community </a:t>
          </a:r>
        </a:p>
      </dgm:t>
    </dgm:pt>
    <dgm:pt modelId="{9E35106E-2FD3-4EBB-8367-CAF85315207D}" type="parTrans" cxnId="{3A78859D-3DF2-4233-A8D9-03E17CD54B66}">
      <dgm:prSet/>
      <dgm:spPr/>
      <dgm:t>
        <a:bodyPr/>
        <a:lstStyle/>
        <a:p>
          <a:endParaRPr lang="en-US" sz="2600"/>
        </a:p>
      </dgm:t>
    </dgm:pt>
    <dgm:pt modelId="{17480942-CDDD-418C-8DE3-0480E9F4E540}" type="sibTrans" cxnId="{3A78859D-3DF2-4233-A8D9-03E17CD54B66}">
      <dgm:prSet/>
      <dgm:spPr/>
      <dgm:t>
        <a:bodyPr/>
        <a:lstStyle/>
        <a:p>
          <a:endParaRPr lang="en-US" sz="2600"/>
        </a:p>
      </dgm:t>
    </dgm:pt>
    <dgm:pt modelId="{8C33571A-CD98-4170-934B-31E8F09DC980}">
      <dgm:prSet custT="1"/>
      <dgm:spPr/>
      <dgm:t>
        <a:bodyPr/>
        <a:lstStyle/>
        <a:p>
          <a:pPr>
            <a:lnSpc>
              <a:spcPct val="100000"/>
            </a:lnSpc>
          </a:pPr>
          <a:r>
            <a:rPr lang="en-US" sz="2600" dirty="0"/>
            <a:t>Continue to respond to CIAA complaints and violations</a:t>
          </a:r>
        </a:p>
      </dgm:t>
    </dgm:pt>
    <dgm:pt modelId="{397ECF4F-F827-4912-B616-1B7E0F0B3E16}" type="parTrans" cxnId="{4F8A4F9F-650C-43F1-9DB6-4A13339F543F}">
      <dgm:prSet/>
      <dgm:spPr/>
      <dgm:t>
        <a:bodyPr/>
        <a:lstStyle/>
        <a:p>
          <a:endParaRPr lang="en-US" sz="2600"/>
        </a:p>
      </dgm:t>
    </dgm:pt>
    <dgm:pt modelId="{89D2E328-2CD1-449F-99CE-1759EA85CC0D}" type="sibTrans" cxnId="{4F8A4F9F-650C-43F1-9DB6-4A13339F543F}">
      <dgm:prSet/>
      <dgm:spPr/>
      <dgm:t>
        <a:bodyPr/>
        <a:lstStyle/>
        <a:p>
          <a:endParaRPr lang="en-US" sz="2600"/>
        </a:p>
      </dgm:t>
    </dgm:pt>
    <dgm:pt modelId="{A2A37881-E7D2-4F14-8730-A335990C5849}" type="pres">
      <dgm:prSet presAssocID="{1C69F956-D40C-45A0-9D59-B69BD2484128}" presName="root" presStyleCnt="0">
        <dgm:presLayoutVars>
          <dgm:dir/>
          <dgm:resizeHandles val="exact"/>
        </dgm:presLayoutVars>
      </dgm:prSet>
      <dgm:spPr/>
    </dgm:pt>
    <dgm:pt modelId="{396D46F4-0F67-4A0B-9089-F8AD9A31083F}" type="pres">
      <dgm:prSet presAssocID="{05934912-3588-44B2-AC53-A0F3F834858D}" presName="compNode" presStyleCnt="0"/>
      <dgm:spPr/>
    </dgm:pt>
    <dgm:pt modelId="{8C0CCFE7-AD4D-4B3A-9565-C2149CE354A3}" type="pres">
      <dgm:prSet presAssocID="{05934912-3588-44B2-AC53-A0F3F834858D}" presName="bgRect" presStyleLbl="bgShp" presStyleIdx="0" presStyleCnt="4"/>
      <dgm:spPr/>
    </dgm:pt>
    <dgm:pt modelId="{5E6B7694-0F81-4DB2-B798-DE396CE46A94}" type="pres">
      <dgm:prSet presAssocID="{05934912-3588-44B2-AC53-A0F3F834858D}" presName="iconRect" presStyleLbl="node1" presStyleIdx="0" presStyleCnt="4"/>
      <dgm:spPr>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a:noFill/>
        </a:ln>
      </dgm:spPr>
      <dgm:extLst>
        <a:ext uri="{E40237B7-FDA0-4F09-8148-C483321AD2D9}">
          <dgm14:cNvPr xmlns:dgm14="http://schemas.microsoft.com/office/drawing/2010/diagram" id="0" name="" descr="Books with solid fill"/>
        </a:ext>
      </dgm:extLst>
    </dgm:pt>
    <dgm:pt modelId="{E665BEA2-2CB9-4718-AE08-878B35278627}" type="pres">
      <dgm:prSet presAssocID="{05934912-3588-44B2-AC53-A0F3F834858D}" presName="spaceRect" presStyleCnt="0"/>
      <dgm:spPr/>
    </dgm:pt>
    <dgm:pt modelId="{9C095DAB-721C-406A-8402-A5696CEFE08D}" type="pres">
      <dgm:prSet presAssocID="{05934912-3588-44B2-AC53-A0F3F834858D}" presName="parTx" presStyleLbl="revTx" presStyleIdx="0" presStyleCnt="4">
        <dgm:presLayoutVars>
          <dgm:chMax val="0"/>
          <dgm:chPref val="0"/>
        </dgm:presLayoutVars>
      </dgm:prSet>
      <dgm:spPr/>
    </dgm:pt>
    <dgm:pt modelId="{E62214E1-56B3-4C56-888D-EA6CE0F0CC19}" type="pres">
      <dgm:prSet presAssocID="{A096C86B-3656-4ABC-8E6E-6027B20E9A2C}" presName="sibTrans" presStyleCnt="0"/>
      <dgm:spPr/>
    </dgm:pt>
    <dgm:pt modelId="{9FAD7F14-E3A0-4BE7-8856-87D43BD617B0}" type="pres">
      <dgm:prSet presAssocID="{4C7AB7B2-5C38-472E-B251-78EC52F7A329}" presName="compNode" presStyleCnt="0"/>
      <dgm:spPr/>
    </dgm:pt>
    <dgm:pt modelId="{A15AE1EB-8488-43EA-9A09-C5CD3FB430AA}" type="pres">
      <dgm:prSet presAssocID="{4C7AB7B2-5C38-472E-B251-78EC52F7A329}" presName="bgRect" presStyleLbl="bgShp" presStyleIdx="1" presStyleCnt="4"/>
      <dgm:spPr/>
    </dgm:pt>
    <dgm:pt modelId="{215CFCD0-BDF7-4A19-BF79-CBB5896C8C94}" type="pres">
      <dgm:prSet presAssocID="{4C7AB7B2-5C38-472E-B251-78EC52F7A329}" presName="iconRect" presStyleLbl="node1" presStyleIdx="1" presStyleCnt="4"/>
      <dgm:spPr>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a:noFill/>
        </a:ln>
      </dgm:spPr>
      <dgm:extLst>
        <a:ext uri="{E40237B7-FDA0-4F09-8148-C483321AD2D9}">
          <dgm14:cNvPr xmlns:dgm14="http://schemas.microsoft.com/office/drawing/2010/diagram" id="0" name="" descr="Envelope with solid fill"/>
        </a:ext>
      </dgm:extLst>
    </dgm:pt>
    <dgm:pt modelId="{0DED175F-3D30-46A7-8C25-8D7E60058DD0}" type="pres">
      <dgm:prSet presAssocID="{4C7AB7B2-5C38-472E-B251-78EC52F7A329}" presName="spaceRect" presStyleCnt="0"/>
      <dgm:spPr/>
    </dgm:pt>
    <dgm:pt modelId="{C155DEDB-4C1A-460A-8C0F-E7FAD283A41F}" type="pres">
      <dgm:prSet presAssocID="{4C7AB7B2-5C38-472E-B251-78EC52F7A329}" presName="parTx" presStyleLbl="revTx" presStyleIdx="1" presStyleCnt="4">
        <dgm:presLayoutVars>
          <dgm:chMax val="0"/>
          <dgm:chPref val="0"/>
        </dgm:presLayoutVars>
      </dgm:prSet>
      <dgm:spPr/>
    </dgm:pt>
    <dgm:pt modelId="{5041F7C4-7821-456C-A5E0-2C199DD4F914}" type="pres">
      <dgm:prSet presAssocID="{728B94F4-FE12-4472-B268-8D6B725481E9}" presName="sibTrans" presStyleCnt="0"/>
      <dgm:spPr/>
    </dgm:pt>
    <dgm:pt modelId="{965A9609-24F6-46DD-968E-24109D1356EA}" type="pres">
      <dgm:prSet presAssocID="{9A911FCA-FC49-4E03-B7F2-A8D941FE9E3B}" presName="compNode" presStyleCnt="0"/>
      <dgm:spPr/>
    </dgm:pt>
    <dgm:pt modelId="{653FCC3E-4002-4641-892E-CB39B479D49A}" type="pres">
      <dgm:prSet presAssocID="{9A911FCA-FC49-4E03-B7F2-A8D941FE9E3B}" presName="bgRect" presStyleLbl="bgShp" presStyleIdx="2" presStyleCnt="4"/>
      <dgm:spPr/>
    </dgm:pt>
    <dgm:pt modelId="{92AECC20-C800-48BC-A82C-B6155FA7FE89}" type="pres">
      <dgm:prSet presAssocID="{9A911FCA-FC49-4E03-B7F2-A8D941FE9E3B}"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Group"/>
        </a:ext>
      </dgm:extLst>
    </dgm:pt>
    <dgm:pt modelId="{668620B2-31F6-4B8E-AFB1-E7C12D890CF6}" type="pres">
      <dgm:prSet presAssocID="{9A911FCA-FC49-4E03-B7F2-A8D941FE9E3B}" presName="spaceRect" presStyleCnt="0"/>
      <dgm:spPr/>
    </dgm:pt>
    <dgm:pt modelId="{657CC580-904F-47B8-B353-32EEB29C1B09}" type="pres">
      <dgm:prSet presAssocID="{9A911FCA-FC49-4E03-B7F2-A8D941FE9E3B}" presName="parTx" presStyleLbl="revTx" presStyleIdx="2" presStyleCnt="4">
        <dgm:presLayoutVars>
          <dgm:chMax val="0"/>
          <dgm:chPref val="0"/>
        </dgm:presLayoutVars>
      </dgm:prSet>
      <dgm:spPr/>
    </dgm:pt>
    <dgm:pt modelId="{7C66C3E0-52E0-4A73-9586-BC4C7957B30B}" type="pres">
      <dgm:prSet presAssocID="{17480942-CDDD-418C-8DE3-0480E9F4E540}" presName="sibTrans" presStyleCnt="0"/>
      <dgm:spPr/>
    </dgm:pt>
    <dgm:pt modelId="{6B5C81FA-B009-4D11-9CA1-05644AC41BC8}" type="pres">
      <dgm:prSet presAssocID="{8C33571A-CD98-4170-934B-31E8F09DC980}" presName="compNode" presStyleCnt="0"/>
      <dgm:spPr/>
    </dgm:pt>
    <dgm:pt modelId="{596DF146-D043-4868-A8A1-EB295B50089B}" type="pres">
      <dgm:prSet presAssocID="{8C33571A-CD98-4170-934B-31E8F09DC980}" presName="bgRect" presStyleLbl="bgShp" presStyleIdx="3" presStyleCnt="4"/>
      <dgm:spPr/>
    </dgm:pt>
    <dgm:pt modelId="{D0F8D8CB-FAF0-4937-A3D0-BF7DB2C7E5C2}" type="pres">
      <dgm:prSet presAssocID="{8C33571A-CD98-4170-934B-31E8F09DC980}" presName="iconRect" presStyleLbl="node1" presStyleIdx="3" presStyleCnt="4"/>
      <dgm:spPr>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Checkbox Checked with solid fill"/>
        </a:ext>
      </dgm:extLst>
    </dgm:pt>
    <dgm:pt modelId="{398E3A91-4A8C-49F2-8E1E-68001CD059F1}" type="pres">
      <dgm:prSet presAssocID="{8C33571A-CD98-4170-934B-31E8F09DC980}" presName="spaceRect" presStyleCnt="0"/>
      <dgm:spPr/>
    </dgm:pt>
    <dgm:pt modelId="{EFDD5B56-FAFF-46F8-B8BB-BE3FCE45784F}" type="pres">
      <dgm:prSet presAssocID="{8C33571A-CD98-4170-934B-31E8F09DC980}" presName="parTx" presStyleLbl="revTx" presStyleIdx="3" presStyleCnt="4">
        <dgm:presLayoutVars>
          <dgm:chMax val="0"/>
          <dgm:chPref val="0"/>
        </dgm:presLayoutVars>
      </dgm:prSet>
      <dgm:spPr/>
    </dgm:pt>
  </dgm:ptLst>
  <dgm:cxnLst>
    <dgm:cxn modelId="{26916F25-3113-4826-BF16-B96C6227B0A4}" type="presOf" srcId="{05934912-3588-44B2-AC53-A0F3F834858D}" destId="{9C095DAB-721C-406A-8402-A5696CEFE08D}" srcOrd="0" destOrd="0" presId="urn:microsoft.com/office/officeart/2018/2/layout/IconVerticalSolidList"/>
    <dgm:cxn modelId="{6C529A27-609C-40ED-8DFA-03607BA28F66}" srcId="{1C69F956-D40C-45A0-9D59-B69BD2484128}" destId="{05934912-3588-44B2-AC53-A0F3F834858D}" srcOrd="0" destOrd="0" parTransId="{6CDAE6B1-E233-45AD-9DCA-24BE670F9D87}" sibTransId="{A096C86B-3656-4ABC-8E6E-6027B20E9A2C}"/>
    <dgm:cxn modelId="{09888F2D-9CB8-4B27-9359-2BE5F1477AAB}" type="presOf" srcId="{1C69F956-D40C-45A0-9D59-B69BD2484128}" destId="{A2A37881-E7D2-4F14-8730-A335990C5849}" srcOrd="0" destOrd="0" presId="urn:microsoft.com/office/officeart/2018/2/layout/IconVerticalSolidList"/>
    <dgm:cxn modelId="{38BDCC84-533E-4E86-A37D-741B8953B8E9}" type="presOf" srcId="{8C33571A-CD98-4170-934B-31E8F09DC980}" destId="{EFDD5B56-FAFF-46F8-B8BB-BE3FCE45784F}" srcOrd="0" destOrd="0" presId="urn:microsoft.com/office/officeart/2018/2/layout/IconVerticalSolidList"/>
    <dgm:cxn modelId="{3A78859D-3DF2-4233-A8D9-03E17CD54B66}" srcId="{1C69F956-D40C-45A0-9D59-B69BD2484128}" destId="{9A911FCA-FC49-4E03-B7F2-A8D941FE9E3B}" srcOrd="2" destOrd="0" parTransId="{9E35106E-2FD3-4EBB-8367-CAF85315207D}" sibTransId="{17480942-CDDD-418C-8DE3-0480E9F4E540}"/>
    <dgm:cxn modelId="{4F8A4F9F-650C-43F1-9DB6-4A13339F543F}" srcId="{1C69F956-D40C-45A0-9D59-B69BD2484128}" destId="{8C33571A-CD98-4170-934B-31E8F09DC980}" srcOrd="3" destOrd="0" parTransId="{397ECF4F-F827-4912-B616-1B7E0F0B3E16}" sibTransId="{89D2E328-2CD1-449F-99CE-1759EA85CC0D}"/>
    <dgm:cxn modelId="{A5551FD2-BD29-48CD-90A8-CDE376A0A7EF}" srcId="{1C69F956-D40C-45A0-9D59-B69BD2484128}" destId="{4C7AB7B2-5C38-472E-B251-78EC52F7A329}" srcOrd="1" destOrd="0" parTransId="{F7525344-9550-4875-A361-5E73A7A4BF05}" sibTransId="{728B94F4-FE12-4472-B268-8D6B725481E9}"/>
    <dgm:cxn modelId="{32484AD2-AAB6-4774-8BCF-F30F54F4B27D}" type="presOf" srcId="{4C7AB7B2-5C38-472E-B251-78EC52F7A329}" destId="{C155DEDB-4C1A-460A-8C0F-E7FAD283A41F}" srcOrd="0" destOrd="0" presId="urn:microsoft.com/office/officeart/2018/2/layout/IconVerticalSolidList"/>
    <dgm:cxn modelId="{C69769D8-154D-458B-90B4-BA9266BBC7DE}" type="presOf" srcId="{9A911FCA-FC49-4E03-B7F2-A8D941FE9E3B}" destId="{657CC580-904F-47B8-B353-32EEB29C1B09}" srcOrd="0" destOrd="0" presId="urn:microsoft.com/office/officeart/2018/2/layout/IconVerticalSolidList"/>
    <dgm:cxn modelId="{D72F2CF0-16B2-4663-B10F-D05E84CC4618}" type="presParOf" srcId="{A2A37881-E7D2-4F14-8730-A335990C5849}" destId="{396D46F4-0F67-4A0B-9089-F8AD9A31083F}" srcOrd="0" destOrd="0" presId="urn:microsoft.com/office/officeart/2018/2/layout/IconVerticalSolidList"/>
    <dgm:cxn modelId="{B9E5A407-5A8F-48A4-AFE1-D225BBB585D6}" type="presParOf" srcId="{396D46F4-0F67-4A0B-9089-F8AD9A31083F}" destId="{8C0CCFE7-AD4D-4B3A-9565-C2149CE354A3}" srcOrd="0" destOrd="0" presId="urn:microsoft.com/office/officeart/2018/2/layout/IconVerticalSolidList"/>
    <dgm:cxn modelId="{8372EB3E-4CEE-4556-B190-8A6F5AFDE828}" type="presParOf" srcId="{396D46F4-0F67-4A0B-9089-F8AD9A31083F}" destId="{5E6B7694-0F81-4DB2-B798-DE396CE46A94}" srcOrd="1" destOrd="0" presId="urn:microsoft.com/office/officeart/2018/2/layout/IconVerticalSolidList"/>
    <dgm:cxn modelId="{43872CCA-138A-49E0-933D-27E713F0879B}" type="presParOf" srcId="{396D46F4-0F67-4A0B-9089-F8AD9A31083F}" destId="{E665BEA2-2CB9-4718-AE08-878B35278627}" srcOrd="2" destOrd="0" presId="urn:microsoft.com/office/officeart/2018/2/layout/IconVerticalSolidList"/>
    <dgm:cxn modelId="{4809C7E2-6F84-4BE5-9269-4DBC1DD53E5B}" type="presParOf" srcId="{396D46F4-0F67-4A0B-9089-F8AD9A31083F}" destId="{9C095DAB-721C-406A-8402-A5696CEFE08D}" srcOrd="3" destOrd="0" presId="urn:microsoft.com/office/officeart/2018/2/layout/IconVerticalSolidList"/>
    <dgm:cxn modelId="{1DADDEA2-94A7-4E95-9624-13792D634683}" type="presParOf" srcId="{A2A37881-E7D2-4F14-8730-A335990C5849}" destId="{E62214E1-56B3-4C56-888D-EA6CE0F0CC19}" srcOrd="1" destOrd="0" presId="urn:microsoft.com/office/officeart/2018/2/layout/IconVerticalSolidList"/>
    <dgm:cxn modelId="{BEB06D1A-CE2B-48BF-8DDF-991FAF9E8BC6}" type="presParOf" srcId="{A2A37881-E7D2-4F14-8730-A335990C5849}" destId="{9FAD7F14-E3A0-4BE7-8856-87D43BD617B0}" srcOrd="2" destOrd="0" presId="urn:microsoft.com/office/officeart/2018/2/layout/IconVerticalSolidList"/>
    <dgm:cxn modelId="{29845B15-8F35-42C9-B33E-A4B5DFCA68A5}" type="presParOf" srcId="{9FAD7F14-E3A0-4BE7-8856-87D43BD617B0}" destId="{A15AE1EB-8488-43EA-9A09-C5CD3FB430AA}" srcOrd="0" destOrd="0" presId="urn:microsoft.com/office/officeart/2018/2/layout/IconVerticalSolidList"/>
    <dgm:cxn modelId="{8290CC52-B6F9-466F-8FE3-3E89347E97C6}" type="presParOf" srcId="{9FAD7F14-E3A0-4BE7-8856-87D43BD617B0}" destId="{215CFCD0-BDF7-4A19-BF79-CBB5896C8C94}" srcOrd="1" destOrd="0" presId="urn:microsoft.com/office/officeart/2018/2/layout/IconVerticalSolidList"/>
    <dgm:cxn modelId="{9DCEA617-3E8D-4013-B9D6-31E6478453DA}" type="presParOf" srcId="{9FAD7F14-E3A0-4BE7-8856-87D43BD617B0}" destId="{0DED175F-3D30-46A7-8C25-8D7E60058DD0}" srcOrd="2" destOrd="0" presId="urn:microsoft.com/office/officeart/2018/2/layout/IconVerticalSolidList"/>
    <dgm:cxn modelId="{32A270A2-2717-4319-B0C6-A7F492032F4D}" type="presParOf" srcId="{9FAD7F14-E3A0-4BE7-8856-87D43BD617B0}" destId="{C155DEDB-4C1A-460A-8C0F-E7FAD283A41F}" srcOrd="3" destOrd="0" presId="urn:microsoft.com/office/officeart/2018/2/layout/IconVerticalSolidList"/>
    <dgm:cxn modelId="{625E94E3-FC83-4D5A-9059-3AD7CAE24FB5}" type="presParOf" srcId="{A2A37881-E7D2-4F14-8730-A335990C5849}" destId="{5041F7C4-7821-456C-A5E0-2C199DD4F914}" srcOrd="3" destOrd="0" presId="urn:microsoft.com/office/officeart/2018/2/layout/IconVerticalSolidList"/>
    <dgm:cxn modelId="{3B462046-083C-4AD3-8701-8B96F12B7052}" type="presParOf" srcId="{A2A37881-E7D2-4F14-8730-A335990C5849}" destId="{965A9609-24F6-46DD-968E-24109D1356EA}" srcOrd="4" destOrd="0" presId="urn:microsoft.com/office/officeart/2018/2/layout/IconVerticalSolidList"/>
    <dgm:cxn modelId="{9EB44027-1C24-4FD9-AB4E-02DB9C4CBF15}" type="presParOf" srcId="{965A9609-24F6-46DD-968E-24109D1356EA}" destId="{653FCC3E-4002-4641-892E-CB39B479D49A}" srcOrd="0" destOrd="0" presId="urn:microsoft.com/office/officeart/2018/2/layout/IconVerticalSolidList"/>
    <dgm:cxn modelId="{0996359F-B477-4D27-9409-2F960260A87B}" type="presParOf" srcId="{965A9609-24F6-46DD-968E-24109D1356EA}" destId="{92AECC20-C800-48BC-A82C-B6155FA7FE89}" srcOrd="1" destOrd="0" presId="urn:microsoft.com/office/officeart/2018/2/layout/IconVerticalSolidList"/>
    <dgm:cxn modelId="{5FC8A3FF-4B2D-419A-A23A-5228B394FD31}" type="presParOf" srcId="{965A9609-24F6-46DD-968E-24109D1356EA}" destId="{668620B2-31F6-4B8E-AFB1-E7C12D890CF6}" srcOrd="2" destOrd="0" presId="urn:microsoft.com/office/officeart/2018/2/layout/IconVerticalSolidList"/>
    <dgm:cxn modelId="{F366E84F-CA9C-4822-AD45-48996CA0DA77}" type="presParOf" srcId="{965A9609-24F6-46DD-968E-24109D1356EA}" destId="{657CC580-904F-47B8-B353-32EEB29C1B09}" srcOrd="3" destOrd="0" presId="urn:microsoft.com/office/officeart/2018/2/layout/IconVerticalSolidList"/>
    <dgm:cxn modelId="{DFB22CF0-E3EE-4937-8E88-C12E35D6BA62}" type="presParOf" srcId="{A2A37881-E7D2-4F14-8730-A335990C5849}" destId="{7C66C3E0-52E0-4A73-9586-BC4C7957B30B}" srcOrd="5" destOrd="0" presId="urn:microsoft.com/office/officeart/2018/2/layout/IconVerticalSolidList"/>
    <dgm:cxn modelId="{4C50662D-EB05-4DC4-8209-26804E687B0A}" type="presParOf" srcId="{A2A37881-E7D2-4F14-8730-A335990C5849}" destId="{6B5C81FA-B009-4D11-9CA1-05644AC41BC8}" srcOrd="6" destOrd="0" presId="urn:microsoft.com/office/officeart/2018/2/layout/IconVerticalSolidList"/>
    <dgm:cxn modelId="{19BDEB7B-16B8-443A-B885-40B33C158106}" type="presParOf" srcId="{6B5C81FA-B009-4D11-9CA1-05644AC41BC8}" destId="{596DF146-D043-4868-A8A1-EB295B50089B}" srcOrd="0" destOrd="0" presId="urn:microsoft.com/office/officeart/2018/2/layout/IconVerticalSolidList"/>
    <dgm:cxn modelId="{2A7B8D03-E1B1-41F1-B71D-B6908137051C}" type="presParOf" srcId="{6B5C81FA-B009-4D11-9CA1-05644AC41BC8}" destId="{D0F8D8CB-FAF0-4937-A3D0-BF7DB2C7E5C2}" srcOrd="1" destOrd="0" presId="urn:microsoft.com/office/officeart/2018/2/layout/IconVerticalSolidList"/>
    <dgm:cxn modelId="{6B7E01C5-73CE-464A-A462-913464AA1B06}" type="presParOf" srcId="{6B5C81FA-B009-4D11-9CA1-05644AC41BC8}" destId="{398E3A91-4A8C-49F2-8E1E-68001CD059F1}" srcOrd="2" destOrd="0" presId="urn:microsoft.com/office/officeart/2018/2/layout/IconVerticalSolidList"/>
    <dgm:cxn modelId="{EBC9B605-E6EB-4FAC-A757-A20CEBD62305}" type="presParOf" srcId="{6B5C81FA-B009-4D11-9CA1-05644AC41BC8}" destId="{EFDD5B56-FAFF-46F8-B8BB-BE3FCE45784F}"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8A3860-DAAD-46AB-A4C7-955853494058}">
      <dsp:nvSpPr>
        <dsp:cNvPr id="0" name=""/>
        <dsp:cNvSpPr/>
      </dsp:nvSpPr>
      <dsp:spPr>
        <a:xfrm>
          <a:off x="0" y="0"/>
          <a:ext cx="8492967" cy="195810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a:t>Protect the public from exposure to e-cigarette aerosol </a:t>
          </a:r>
        </a:p>
      </dsp:txBody>
      <dsp:txXfrm>
        <a:off x="57351" y="57351"/>
        <a:ext cx="6469115" cy="1843400"/>
      </dsp:txXfrm>
    </dsp:sp>
    <dsp:sp modelId="{2EF21DD3-826B-4A32-AB20-2189D62E5E5C}">
      <dsp:nvSpPr>
        <dsp:cNvPr id="0" name=""/>
        <dsp:cNvSpPr/>
      </dsp:nvSpPr>
      <dsp:spPr>
        <a:xfrm>
          <a:off x="1498758" y="2393235"/>
          <a:ext cx="8492967" cy="1958102"/>
        </a:xfrm>
        <a:prstGeom prst="roundRect">
          <a:avLst>
            <a:gd name="adj" fmla="val 10000"/>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kern="1200" dirty="0"/>
            <a:t>Protect youth from exposure to e-cigarette use </a:t>
          </a:r>
        </a:p>
        <a:p>
          <a:pPr marL="228600" lvl="1" indent="-228600" algn="l" defTabSz="1200150">
            <a:lnSpc>
              <a:spcPct val="90000"/>
            </a:lnSpc>
            <a:spcBef>
              <a:spcPct val="0"/>
            </a:spcBef>
            <a:spcAft>
              <a:spcPct val="15000"/>
            </a:spcAft>
            <a:buChar char="•"/>
          </a:pPr>
          <a:r>
            <a:rPr lang="en-US" sz="2700" kern="1200" dirty="0"/>
            <a:t> Reduce youth initiation and use </a:t>
          </a:r>
        </a:p>
      </dsp:txBody>
      <dsp:txXfrm>
        <a:off x="1556109" y="2450586"/>
        <a:ext cx="5606739" cy="1843400"/>
      </dsp:txXfrm>
    </dsp:sp>
    <dsp:sp modelId="{122F1E07-671A-4585-ACBE-C5743F75A2A1}">
      <dsp:nvSpPr>
        <dsp:cNvPr id="0" name=""/>
        <dsp:cNvSpPr/>
      </dsp:nvSpPr>
      <dsp:spPr>
        <a:xfrm>
          <a:off x="7220200" y="1539285"/>
          <a:ext cx="1272766" cy="1272766"/>
        </a:xfrm>
        <a:prstGeom prst="downArrow">
          <a:avLst>
            <a:gd name="adj1" fmla="val 55000"/>
            <a:gd name="adj2" fmla="val 45000"/>
          </a:avLst>
        </a:prstGeom>
        <a:solidFill>
          <a:schemeClr val="lt1">
            <a:alpha val="90000"/>
            <a:tint val="40000"/>
            <a:hueOff val="0"/>
            <a:satOff val="0"/>
            <a:lumOff val="0"/>
            <a:alphaOff val="0"/>
          </a:schemeClr>
        </a:solidFill>
        <a:ln w="19050" cap="flat" cmpd="sng" algn="ctr">
          <a:solidFill>
            <a:schemeClr val="accent2">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7506572" y="1539285"/>
        <a:ext cx="700022" cy="95775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5AE577-6CF6-4041-A3F0-24F50A3171DF}">
      <dsp:nvSpPr>
        <dsp:cNvPr id="0" name=""/>
        <dsp:cNvSpPr/>
      </dsp:nvSpPr>
      <dsp:spPr>
        <a:xfrm>
          <a:off x="0" y="575688"/>
          <a:ext cx="9586011" cy="1645875"/>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3981" tIns="791464" rIns="743981"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Youth who use e-cigarettes are four times more likely to smoke in the future than those who do not </a:t>
          </a:r>
        </a:p>
      </dsp:txBody>
      <dsp:txXfrm>
        <a:off x="0" y="575688"/>
        <a:ext cx="9586011" cy="1645875"/>
      </dsp:txXfrm>
    </dsp:sp>
    <dsp:sp modelId="{83B63157-4697-4314-965A-8BC152EDD59E}">
      <dsp:nvSpPr>
        <dsp:cNvPr id="0" name=""/>
        <dsp:cNvSpPr/>
      </dsp:nvSpPr>
      <dsp:spPr>
        <a:xfrm>
          <a:off x="479300" y="14808"/>
          <a:ext cx="8118881" cy="1121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630" tIns="0" rIns="253630" bIns="0" numCol="1" spcCol="1270" anchor="ctr" anchorCtr="0">
          <a:noAutofit/>
        </a:bodyPr>
        <a:lstStyle/>
        <a:p>
          <a:pPr marL="0" lvl="0" indent="0" algn="l" defTabSz="1066800">
            <a:lnSpc>
              <a:spcPct val="90000"/>
            </a:lnSpc>
            <a:spcBef>
              <a:spcPct val="0"/>
            </a:spcBef>
            <a:spcAft>
              <a:spcPct val="35000"/>
            </a:spcAft>
            <a:buNone/>
          </a:pPr>
          <a:r>
            <a:rPr lang="en-US" sz="2400" kern="1200" dirty="0"/>
            <a:t>Use of e-cigarettes normalizes tobacco use </a:t>
          </a:r>
          <a:r>
            <a:rPr lang="en-US" sz="2400" kern="1200" baseline="30000" dirty="0"/>
            <a:t>7</a:t>
          </a:r>
        </a:p>
      </dsp:txBody>
      <dsp:txXfrm>
        <a:off x="534060" y="69568"/>
        <a:ext cx="8009361" cy="1012240"/>
      </dsp:txXfrm>
    </dsp:sp>
    <dsp:sp modelId="{B592A14F-58A9-40FE-A171-131423D56056}">
      <dsp:nvSpPr>
        <dsp:cNvPr id="0" name=""/>
        <dsp:cNvSpPr/>
      </dsp:nvSpPr>
      <dsp:spPr>
        <a:xfrm>
          <a:off x="0" y="2987643"/>
          <a:ext cx="9586011" cy="1645875"/>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43981" tIns="791464" rIns="743981" bIns="170688" numCol="1" spcCol="1270" anchor="t" anchorCtr="0">
          <a:noAutofit/>
        </a:bodyPr>
        <a:lstStyle/>
        <a:p>
          <a:pPr marL="228600" lvl="1" indent="-228600" algn="l" defTabSz="1066800">
            <a:lnSpc>
              <a:spcPct val="90000"/>
            </a:lnSpc>
            <a:spcBef>
              <a:spcPct val="0"/>
            </a:spcBef>
            <a:spcAft>
              <a:spcPct val="15000"/>
            </a:spcAft>
            <a:buChar char="•"/>
          </a:pPr>
          <a:r>
            <a:rPr lang="en-US" sz="2400" kern="1200" dirty="0"/>
            <a:t>Altering youth exposure to e-cigarette use can reduce the likelihood that youth will use e-cigarettes in the future</a:t>
          </a:r>
        </a:p>
      </dsp:txBody>
      <dsp:txXfrm>
        <a:off x="0" y="2987643"/>
        <a:ext cx="9586011" cy="1645875"/>
      </dsp:txXfrm>
    </dsp:sp>
    <dsp:sp modelId="{8EFE7F86-2945-4B60-82A7-A2DC4A273C4D}">
      <dsp:nvSpPr>
        <dsp:cNvPr id="0" name=""/>
        <dsp:cNvSpPr/>
      </dsp:nvSpPr>
      <dsp:spPr>
        <a:xfrm>
          <a:off x="479300" y="2426764"/>
          <a:ext cx="8082445" cy="11217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3630" tIns="0" rIns="253630" bIns="0" numCol="1" spcCol="1270" anchor="ctr" anchorCtr="0">
          <a:noAutofit/>
        </a:bodyPr>
        <a:lstStyle/>
        <a:p>
          <a:pPr marL="0" lvl="0" indent="0" algn="l" defTabSz="1066800">
            <a:lnSpc>
              <a:spcPct val="90000"/>
            </a:lnSpc>
            <a:spcBef>
              <a:spcPct val="0"/>
            </a:spcBef>
            <a:spcAft>
              <a:spcPct val="35000"/>
            </a:spcAft>
            <a:buNone/>
          </a:pPr>
          <a:r>
            <a:rPr lang="en-US" sz="2400" kern="1200" dirty="0"/>
            <a:t>Youth who are exposed to pro-vaping community norms are significantly more likely to initiate             e-cigarette use </a:t>
          </a:r>
          <a:r>
            <a:rPr lang="en-US" sz="2400" kern="1200" baseline="30000" dirty="0"/>
            <a:t>8</a:t>
          </a:r>
          <a:endParaRPr lang="en-US" sz="2400" kern="1200" dirty="0"/>
        </a:p>
      </dsp:txBody>
      <dsp:txXfrm>
        <a:off x="534060" y="2481524"/>
        <a:ext cx="7972925" cy="101224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0CCFE7-AD4D-4B3A-9565-C2149CE354A3}">
      <dsp:nvSpPr>
        <dsp:cNvPr id="0" name=""/>
        <dsp:cNvSpPr/>
      </dsp:nvSpPr>
      <dsp:spPr>
        <a:xfrm>
          <a:off x="0" y="1868"/>
          <a:ext cx="9991725" cy="9467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E6B7694-0F81-4DB2-B798-DE396CE46A94}">
      <dsp:nvSpPr>
        <dsp:cNvPr id="0" name=""/>
        <dsp:cNvSpPr/>
      </dsp:nvSpPr>
      <dsp:spPr>
        <a:xfrm>
          <a:off x="286406" y="214898"/>
          <a:ext cx="520739" cy="520739"/>
        </a:xfrm>
        <a:prstGeom prst="rect">
          <a:avLst/>
        </a:prstGeom>
        <a:blipFill>
          <a:blip xmlns:r="http://schemas.openxmlformats.org/officeDocument/2006/relationships" r:embed="rId1">
            <a:extLst>
              <a:ext uri="{96DAC541-7B7A-43D3-8B79-37D633B846F1}">
                <asvg:svgBlip xmlns:asvg="http://schemas.microsoft.com/office/drawing/2016/SVG/main" r:embed="rId2"/>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C095DAB-721C-406A-8402-A5696CEFE08D}">
      <dsp:nvSpPr>
        <dsp:cNvPr id="0" name=""/>
        <dsp:cNvSpPr/>
      </dsp:nvSpPr>
      <dsp:spPr>
        <a:xfrm>
          <a:off x="1093553" y="1868"/>
          <a:ext cx="8898171" cy="94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203" tIns="100203" rIns="100203" bIns="100203" numCol="1" spcCol="1270" anchor="ctr" anchorCtr="0">
          <a:noAutofit/>
        </a:bodyPr>
        <a:lstStyle/>
        <a:p>
          <a:pPr marL="0" lvl="0" indent="0" algn="l" defTabSz="1155700">
            <a:lnSpc>
              <a:spcPct val="100000"/>
            </a:lnSpc>
            <a:spcBef>
              <a:spcPct val="0"/>
            </a:spcBef>
            <a:spcAft>
              <a:spcPct val="35000"/>
            </a:spcAft>
            <a:buNone/>
          </a:pPr>
          <a:r>
            <a:rPr lang="en-US" sz="2600" kern="1200" dirty="0"/>
            <a:t>Updated the Gallatin County CIAA Enforcement Procedure</a:t>
          </a:r>
        </a:p>
      </dsp:txBody>
      <dsp:txXfrm>
        <a:off x="1093553" y="1868"/>
        <a:ext cx="8898171" cy="946799"/>
      </dsp:txXfrm>
    </dsp:sp>
    <dsp:sp modelId="{A15AE1EB-8488-43EA-9A09-C5CD3FB430AA}">
      <dsp:nvSpPr>
        <dsp:cNvPr id="0" name=""/>
        <dsp:cNvSpPr/>
      </dsp:nvSpPr>
      <dsp:spPr>
        <a:xfrm>
          <a:off x="0" y="1185367"/>
          <a:ext cx="9991725" cy="9467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15CFCD0-BDF7-4A19-BF79-CBB5896C8C94}">
      <dsp:nvSpPr>
        <dsp:cNvPr id="0" name=""/>
        <dsp:cNvSpPr/>
      </dsp:nvSpPr>
      <dsp:spPr>
        <a:xfrm>
          <a:off x="286406" y="1398397"/>
          <a:ext cx="520739" cy="520739"/>
        </a:xfrm>
        <a:prstGeom prst="rect">
          <a:avLst/>
        </a:prstGeom>
        <a:blipFill>
          <a:blip xmlns:r="http://schemas.openxmlformats.org/officeDocument/2006/relationships" r:embed="rId3">
            <a:extLst>
              <a:ext uri="{96DAC541-7B7A-43D3-8B79-37D633B846F1}">
                <asvg:svgBlip xmlns:asvg="http://schemas.microsoft.com/office/drawing/2016/SVG/main" r:embed="rId4"/>
              </a:ext>
            </a:extLst>
          </a:blip>
          <a:srcRect/>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155DEDB-4C1A-460A-8C0F-E7FAD283A41F}">
      <dsp:nvSpPr>
        <dsp:cNvPr id="0" name=""/>
        <dsp:cNvSpPr/>
      </dsp:nvSpPr>
      <dsp:spPr>
        <a:xfrm>
          <a:off x="1093553" y="1185367"/>
          <a:ext cx="8898171" cy="94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203" tIns="100203" rIns="100203" bIns="100203" numCol="1" spcCol="1270" anchor="ctr" anchorCtr="0">
          <a:noAutofit/>
        </a:bodyPr>
        <a:lstStyle/>
        <a:p>
          <a:pPr marL="0" lvl="0" indent="0" algn="l" defTabSz="1155700">
            <a:lnSpc>
              <a:spcPct val="100000"/>
            </a:lnSpc>
            <a:spcBef>
              <a:spcPct val="0"/>
            </a:spcBef>
            <a:spcAft>
              <a:spcPct val="35000"/>
            </a:spcAft>
            <a:buNone/>
          </a:pPr>
          <a:r>
            <a:rPr lang="en-US" sz="2600" kern="1200" dirty="0"/>
            <a:t>Educating business owners and licensed operators</a:t>
          </a:r>
        </a:p>
      </dsp:txBody>
      <dsp:txXfrm>
        <a:off x="1093553" y="1185367"/>
        <a:ext cx="8898171" cy="946799"/>
      </dsp:txXfrm>
    </dsp:sp>
    <dsp:sp modelId="{653FCC3E-4002-4641-892E-CB39B479D49A}">
      <dsp:nvSpPr>
        <dsp:cNvPr id="0" name=""/>
        <dsp:cNvSpPr/>
      </dsp:nvSpPr>
      <dsp:spPr>
        <a:xfrm>
          <a:off x="0" y="2368866"/>
          <a:ext cx="9991725" cy="9467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AECC20-C800-48BC-A82C-B6155FA7FE89}">
      <dsp:nvSpPr>
        <dsp:cNvPr id="0" name=""/>
        <dsp:cNvSpPr/>
      </dsp:nvSpPr>
      <dsp:spPr>
        <a:xfrm>
          <a:off x="286406" y="2581896"/>
          <a:ext cx="520739" cy="52073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57CC580-904F-47B8-B353-32EEB29C1B09}">
      <dsp:nvSpPr>
        <dsp:cNvPr id="0" name=""/>
        <dsp:cNvSpPr/>
      </dsp:nvSpPr>
      <dsp:spPr>
        <a:xfrm>
          <a:off x="1093553" y="2368866"/>
          <a:ext cx="8898171" cy="94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203" tIns="100203" rIns="100203" bIns="100203" numCol="1" spcCol="1270" anchor="ctr" anchorCtr="0">
          <a:noAutofit/>
        </a:bodyPr>
        <a:lstStyle/>
        <a:p>
          <a:pPr marL="0" lvl="0" indent="0" algn="l" defTabSz="1155700">
            <a:lnSpc>
              <a:spcPct val="100000"/>
            </a:lnSpc>
            <a:spcBef>
              <a:spcPct val="0"/>
            </a:spcBef>
            <a:spcAft>
              <a:spcPct val="35000"/>
            </a:spcAft>
            <a:buNone/>
          </a:pPr>
          <a:r>
            <a:rPr lang="en-US" sz="2600" kern="1200" dirty="0"/>
            <a:t>Disseminating information to the community </a:t>
          </a:r>
        </a:p>
      </dsp:txBody>
      <dsp:txXfrm>
        <a:off x="1093553" y="2368866"/>
        <a:ext cx="8898171" cy="946799"/>
      </dsp:txXfrm>
    </dsp:sp>
    <dsp:sp modelId="{596DF146-D043-4868-A8A1-EB295B50089B}">
      <dsp:nvSpPr>
        <dsp:cNvPr id="0" name=""/>
        <dsp:cNvSpPr/>
      </dsp:nvSpPr>
      <dsp:spPr>
        <a:xfrm>
          <a:off x="0" y="3552366"/>
          <a:ext cx="9991725" cy="94679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0F8D8CB-FAF0-4937-A3D0-BF7DB2C7E5C2}">
      <dsp:nvSpPr>
        <dsp:cNvPr id="0" name=""/>
        <dsp:cNvSpPr/>
      </dsp:nvSpPr>
      <dsp:spPr>
        <a:xfrm>
          <a:off x="286406" y="3765396"/>
          <a:ext cx="520739" cy="520739"/>
        </a:xfrm>
        <a:prstGeom prst="rect">
          <a:avLst/>
        </a:prstGeom>
        <a:blipFill>
          <a:blip xmlns:r="http://schemas.openxmlformats.org/officeDocument/2006/relationships" r:embed="rId7">
            <a:extLst>
              <a:ext uri="{96DAC541-7B7A-43D3-8B79-37D633B846F1}">
                <asvg:svgBlip xmlns:asvg="http://schemas.microsoft.com/office/drawing/2016/SVG/main" r:embed="rId8"/>
              </a:ext>
            </a:extLst>
          </a:blip>
          <a:srcRect/>
          <a:stretch>
            <a:fillRect/>
          </a:stretch>
        </a:blip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FDD5B56-FAFF-46F8-B8BB-BE3FCE45784F}">
      <dsp:nvSpPr>
        <dsp:cNvPr id="0" name=""/>
        <dsp:cNvSpPr/>
      </dsp:nvSpPr>
      <dsp:spPr>
        <a:xfrm>
          <a:off x="1093553" y="3552366"/>
          <a:ext cx="8898171" cy="9467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203" tIns="100203" rIns="100203" bIns="100203" numCol="1" spcCol="1270" anchor="ctr" anchorCtr="0">
          <a:noAutofit/>
        </a:bodyPr>
        <a:lstStyle/>
        <a:p>
          <a:pPr marL="0" lvl="0" indent="0" algn="l" defTabSz="1155700">
            <a:lnSpc>
              <a:spcPct val="100000"/>
            </a:lnSpc>
            <a:spcBef>
              <a:spcPct val="0"/>
            </a:spcBef>
            <a:spcAft>
              <a:spcPct val="35000"/>
            </a:spcAft>
            <a:buNone/>
          </a:pPr>
          <a:r>
            <a:rPr lang="en-US" sz="2600" kern="1200" dirty="0"/>
            <a:t>Continue to respond to CIAA complaints and violations</a:t>
          </a:r>
        </a:p>
      </dsp:txBody>
      <dsp:txXfrm>
        <a:off x="1093553" y="3552366"/>
        <a:ext cx="8898171" cy="94679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41943B-01B0-47FF-8187-07B9D3DA12AE}" type="datetimeFigureOut">
              <a:rPr lang="en-US" smtClean="0"/>
              <a:t>9/2/2025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F17699-E758-4804-B050-5AC1C57F6925}" type="slidenum">
              <a:rPr lang="en-US" smtClean="0"/>
              <a:t>‹#›</a:t>
            </a:fld>
            <a:endParaRPr lang="en-US"/>
          </a:p>
        </p:txBody>
      </p:sp>
    </p:spTree>
    <p:extLst>
      <p:ext uri="{BB962C8B-B14F-4D97-AF65-F5344CB8AC3E}">
        <p14:creationId xmlns:p14="http://schemas.microsoft.com/office/powerpoint/2010/main" val="2408106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Enclosed public place means an indoor area, room, or vehicle that the general public is allowed to enter or that serves as a place of work, and includes (but is not limited to) restaurants, stores, public and private office buildings, public transportation, health care facilities, auditoriums, arenas, assembly facilities, bars, meeting rooms open to the public, community college facilities, facilities of the Montana university system and public schools </a:t>
            </a:r>
          </a:p>
          <a:p>
            <a:pPr marL="0" indent="0">
              <a:buNone/>
            </a:pPr>
            <a:endParaRPr lang="en-US" dirty="0"/>
          </a:p>
          <a:p>
            <a:pPr marL="0" indent="0">
              <a:buNone/>
            </a:pPr>
            <a:r>
              <a:rPr lang="en-US" dirty="0"/>
              <a:t>Does not impact:</a:t>
            </a:r>
          </a:p>
          <a:p>
            <a:pPr marL="171450" indent="-171450">
              <a:buFont typeface="Arial" panose="020B0604020202020204" pitchFamily="34" charset="0"/>
              <a:buChar char="•"/>
            </a:pPr>
            <a:r>
              <a:rPr lang="en-US" dirty="0"/>
              <a:t>Private residences (</a:t>
            </a:r>
            <a:r>
              <a:rPr lang="en-US" sz="1200" kern="1200" dirty="0">
                <a:solidFill>
                  <a:schemeClr val="tx1"/>
                </a:solidFill>
                <a:effectLst/>
                <a:latin typeface="+mn-lt"/>
                <a:ea typeface="+mn-ea"/>
                <a:cs typeface="+mn-cs"/>
              </a:rPr>
              <a:t>unless it is used for a family or group day-care home, an adult foster care home or a health care facility )</a:t>
            </a:r>
            <a:endParaRPr lang="en-US" dirty="0"/>
          </a:p>
          <a:p>
            <a:pPr marL="171450" indent="-171450">
              <a:buFont typeface="Arial" panose="020B0604020202020204" pitchFamily="34" charset="0"/>
              <a:buChar char="•"/>
            </a:pPr>
            <a:r>
              <a:rPr lang="en-US" dirty="0"/>
              <a:t>Private motor vehicles</a:t>
            </a:r>
          </a:p>
          <a:p>
            <a:pPr marL="171450" indent="-171450">
              <a:buFont typeface="Arial" panose="020B0604020202020204" pitchFamily="34" charset="0"/>
              <a:buChar char="•"/>
            </a:pPr>
            <a:r>
              <a:rPr lang="en-US" dirty="0"/>
              <a:t>Hotel or motel rooms designated as smoking rooms </a:t>
            </a:r>
          </a:p>
          <a:p>
            <a:pPr marL="171450" indent="-171450">
              <a:buFont typeface="Arial" panose="020B0604020202020204" pitchFamily="34" charset="0"/>
              <a:buChar char="•"/>
            </a:pPr>
            <a:r>
              <a:rPr lang="en-US" dirty="0"/>
              <a:t>Sites used in connection with the practice of cultural activities by American Indians  </a:t>
            </a:r>
          </a:p>
          <a:p>
            <a:endParaRPr lang="en-US" dirty="0"/>
          </a:p>
        </p:txBody>
      </p:sp>
      <p:sp>
        <p:nvSpPr>
          <p:cNvPr id="4" name="Slide Number Placeholder 3"/>
          <p:cNvSpPr>
            <a:spLocks noGrp="1"/>
          </p:cNvSpPr>
          <p:nvPr>
            <p:ph type="sldNum" sz="quarter" idx="5"/>
          </p:nvPr>
        </p:nvSpPr>
        <p:spPr/>
        <p:txBody>
          <a:bodyPr/>
          <a:lstStyle/>
          <a:p>
            <a:fld id="{57F17699-E758-4804-B050-5AC1C57F6925}" type="slidenum">
              <a:rPr lang="en-US" smtClean="0"/>
              <a:t>2</a:t>
            </a:fld>
            <a:endParaRPr lang="en-US"/>
          </a:p>
        </p:txBody>
      </p:sp>
    </p:spTree>
    <p:extLst>
      <p:ext uri="{BB962C8B-B14F-4D97-AF65-F5344CB8AC3E}">
        <p14:creationId xmlns:p14="http://schemas.microsoft.com/office/powerpoint/2010/main" val="2360307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More people will quit, Fewer youth will begin</a:t>
            </a:r>
            <a:endParaRPr lang="en-US" dirty="0"/>
          </a:p>
          <a:p>
            <a:endParaRPr lang="en-US" dirty="0"/>
          </a:p>
          <a:p>
            <a:r>
              <a:rPr lang="en-US" dirty="0"/>
              <a:t>Current cigarette smoking among youth has decreased from 29% in 2001 to 7% in 2023 – a 75%reduction.</a:t>
            </a:r>
          </a:p>
          <a:p>
            <a:endParaRPr lang="en-US" dirty="0"/>
          </a:p>
        </p:txBody>
      </p:sp>
      <p:sp>
        <p:nvSpPr>
          <p:cNvPr id="4" name="Slide Number Placeholder 3"/>
          <p:cNvSpPr>
            <a:spLocks noGrp="1"/>
          </p:cNvSpPr>
          <p:nvPr>
            <p:ph type="sldNum" sz="quarter" idx="5"/>
          </p:nvPr>
        </p:nvSpPr>
        <p:spPr/>
        <p:txBody>
          <a:bodyPr/>
          <a:lstStyle/>
          <a:p>
            <a:fld id="{57F17699-E758-4804-B050-5AC1C57F6925}" type="slidenum">
              <a:rPr lang="en-US" smtClean="0"/>
              <a:t>3</a:t>
            </a:fld>
            <a:endParaRPr lang="en-US"/>
          </a:p>
        </p:txBody>
      </p:sp>
    </p:spTree>
    <p:extLst>
      <p:ext uri="{BB962C8B-B14F-4D97-AF65-F5344CB8AC3E}">
        <p14:creationId xmlns:p14="http://schemas.microsoft.com/office/powerpoint/2010/main" val="35360153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Enacted May 8, 2025 </a:t>
            </a:r>
          </a:p>
          <a:p>
            <a:endParaRPr lang="en-US" dirty="0"/>
          </a:p>
        </p:txBody>
      </p:sp>
      <p:sp>
        <p:nvSpPr>
          <p:cNvPr id="4" name="Slide Number Placeholder 3"/>
          <p:cNvSpPr>
            <a:spLocks noGrp="1"/>
          </p:cNvSpPr>
          <p:nvPr>
            <p:ph type="sldNum" sz="quarter" idx="5"/>
          </p:nvPr>
        </p:nvSpPr>
        <p:spPr/>
        <p:txBody>
          <a:bodyPr/>
          <a:lstStyle/>
          <a:p>
            <a:fld id="{57F17699-E758-4804-B050-5AC1C57F6925}" type="slidenum">
              <a:rPr lang="en-US" smtClean="0"/>
              <a:t>4</a:t>
            </a:fld>
            <a:endParaRPr lang="en-US"/>
          </a:p>
        </p:txBody>
      </p:sp>
    </p:spTree>
    <p:extLst>
      <p:ext uri="{BB962C8B-B14F-4D97-AF65-F5344CB8AC3E}">
        <p14:creationId xmlns:p14="http://schemas.microsoft.com/office/powerpoint/2010/main" val="14250022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F17699-E758-4804-B050-5AC1C57F6925}" type="slidenum">
              <a:rPr lang="en-US" smtClean="0"/>
              <a:t>5</a:t>
            </a:fld>
            <a:endParaRPr lang="en-US"/>
          </a:p>
        </p:txBody>
      </p:sp>
    </p:spTree>
    <p:extLst>
      <p:ext uri="{BB962C8B-B14F-4D97-AF65-F5344CB8AC3E}">
        <p14:creationId xmlns:p14="http://schemas.microsoft.com/office/powerpoint/2010/main" val="31736453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3:</a:t>
            </a:r>
          </a:p>
        </p:txBody>
      </p:sp>
      <p:sp>
        <p:nvSpPr>
          <p:cNvPr id="4" name="Slide Number Placeholder 3"/>
          <p:cNvSpPr>
            <a:spLocks noGrp="1"/>
          </p:cNvSpPr>
          <p:nvPr>
            <p:ph type="sldNum" sz="quarter" idx="5"/>
          </p:nvPr>
        </p:nvSpPr>
        <p:spPr/>
        <p:txBody>
          <a:bodyPr/>
          <a:lstStyle/>
          <a:p>
            <a:fld id="{57F17699-E758-4804-B050-5AC1C57F6925}" type="slidenum">
              <a:rPr lang="en-US" smtClean="0"/>
              <a:t>6</a:t>
            </a:fld>
            <a:endParaRPr lang="en-US"/>
          </a:p>
        </p:txBody>
      </p:sp>
    </p:spTree>
    <p:extLst>
      <p:ext uri="{BB962C8B-B14F-4D97-AF65-F5344CB8AC3E}">
        <p14:creationId xmlns:p14="http://schemas.microsoft.com/office/powerpoint/2010/main" val="8756632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F17699-E758-4804-B050-5AC1C57F6925}" type="slidenum">
              <a:rPr lang="en-US" smtClean="0"/>
              <a:t>7</a:t>
            </a:fld>
            <a:endParaRPr lang="en-US"/>
          </a:p>
        </p:txBody>
      </p:sp>
    </p:spTree>
    <p:extLst>
      <p:ext uri="{BB962C8B-B14F-4D97-AF65-F5344CB8AC3E}">
        <p14:creationId xmlns:p14="http://schemas.microsoft.com/office/powerpoint/2010/main" val="20869439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E8B2763-ADAA-FA07-6121-FE84CFE0728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38CE0D1-1111-6BD4-083F-A860E772B9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51CE66-39C4-26E1-F3E1-96C3E8A4DFFC}"/>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BA0C9874-EE6E-80CB-6D1E-828FF49801A9}"/>
              </a:ext>
            </a:extLst>
          </p:cNvPr>
          <p:cNvSpPr>
            <a:spLocks noGrp="1"/>
          </p:cNvSpPr>
          <p:nvPr>
            <p:ph type="sldNum" sz="quarter" idx="5"/>
          </p:nvPr>
        </p:nvSpPr>
        <p:spPr/>
        <p:txBody>
          <a:bodyPr/>
          <a:lstStyle/>
          <a:p>
            <a:fld id="{57F17699-E758-4804-B050-5AC1C57F6925}" type="slidenum">
              <a:rPr lang="en-US" smtClean="0"/>
              <a:t>8</a:t>
            </a:fld>
            <a:endParaRPr lang="en-US"/>
          </a:p>
        </p:txBody>
      </p:sp>
    </p:spTree>
    <p:extLst>
      <p:ext uri="{BB962C8B-B14F-4D97-AF65-F5344CB8AC3E}">
        <p14:creationId xmlns:p14="http://schemas.microsoft.com/office/powerpoint/2010/main" val="29807461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7F17699-E758-4804-B050-5AC1C57F6925}" type="slidenum">
              <a:rPr lang="en-US" smtClean="0"/>
              <a:t>10</a:t>
            </a:fld>
            <a:endParaRPr lang="en-US"/>
          </a:p>
        </p:txBody>
      </p:sp>
    </p:spTree>
    <p:extLst>
      <p:ext uri="{BB962C8B-B14F-4D97-AF65-F5344CB8AC3E}">
        <p14:creationId xmlns:p14="http://schemas.microsoft.com/office/powerpoint/2010/main" val="10684769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Graphical user interface, application&#10;&#10;AI-generated content may be incorrect.">
            <a:extLst>
              <a:ext uri="{FF2B5EF4-FFF2-40B4-BE49-F238E27FC236}">
                <a16:creationId xmlns:a16="http://schemas.microsoft.com/office/drawing/2014/main" id="{2270086F-1752-46F0-B051-E4DD007DA255}"/>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B371666-216E-2E70-8D75-9291CFC59073}"/>
              </a:ext>
            </a:extLst>
          </p:cNvPr>
          <p:cNvSpPr>
            <a:spLocks noGrp="1"/>
          </p:cNvSpPr>
          <p:nvPr>
            <p:ph type="ctrTitle" hasCustomPrompt="1"/>
          </p:nvPr>
        </p:nvSpPr>
        <p:spPr>
          <a:xfrm>
            <a:off x="1309687" y="1077913"/>
            <a:ext cx="5457825" cy="2387600"/>
          </a:xfrm>
        </p:spPr>
        <p:txBody>
          <a:bodyPr anchor="b"/>
          <a:lstStyle>
            <a:lvl1pPr algn="ctr">
              <a:defRPr sz="6000"/>
            </a:lvl1pPr>
          </a:lstStyle>
          <a:p>
            <a:r>
              <a:rPr lang="en-US" dirty="0"/>
              <a:t>Title Slide</a:t>
            </a:r>
          </a:p>
        </p:txBody>
      </p:sp>
      <p:sp>
        <p:nvSpPr>
          <p:cNvPr id="3" name="Subtitle 2">
            <a:extLst>
              <a:ext uri="{FF2B5EF4-FFF2-40B4-BE49-F238E27FC236}">
                <a16:creationId xmlns:a16="http://schemas.microsoft.com/office/drawing/2014/main" id="{079219EF-6D2E-1153-2F70-9028CFEEDA50}"/>
              </a:ext>
            </a:extLst>
          </p:cNvPr>
          <p:cNvSpPr>
            <a:spLocks noGrp="1"/>
          </p:cNvSpPr>
          <p:nvPr>
            <p:ph type="subTitle" idx="1"/>
          </p:nvPr>
        </p:nvSpPr>
        <p:spPr>
          <a:xfrm>
            <a:off x="1309687" y="3715545"/>
            <a:ext cx="5457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666A924-3F57-0CAE-9586-06EA2758E6D3}"/>
              </a:ext>
            </a:extLst>
          </p:cNvPr>
          <p:cNvSpPr>
            <a:spLocks noGrp="1"/>
          </p:cNvSpPr>
          <p:nvPr>
            <p:ph type="dt" sz="half" idx="10"/>
          </p:nvPr>
        </p:nvSpPr>
        <p:spPr/>
        <p:txBody>
          <a:bodyPr/>
          <a:lstStyle/>
          <a:p>
            <a:fld id="{33A16CE9-6FFE-4260-A487-C8905CE04B69}" type="datetimeFigureOut">
              <a:rPr lang="en-US" smtClean="0"/>
              <a:t>9/2/2025</a:t>
            </a:fld>
            <a:endParaRPr lang="en-US"/>
          </a:p>
        </p:txBody>
      </p:sp>
      <p:sp>
        <p:nvSpPr>
          <p:cNvPr id="5" name="Footer Placeholder 4">
            <a:extLst>
              <a:ext uri="{FF2B5EF4-FFF2-40B4-BE49-F238E27FC236}">
                <a16:creationId xmlns:a16="http://schemas.microsoft.com/office/drawing/2014/main" id="{D8279FFF-7802-AA4E-354C-DEA6012A8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1AD06-180E-A646-6C3B-4E23C17D8194}"/>
              </a:ext>
            </a:extLst>
          </p:cNvPr>
          <p:cNvSpPr>
            <a:spLocks noGrp="1"/>
          </p:cNvSpPr>
          <p:nvPr>
            <p:ph type="sldNum" sz="quarter" idx="12"/>
          </p:nvPr>
        </p:nvSpPr>
        <p:spPr/>
        <p:txBody>
          <a:bodyPr/>
          <a:lstStyle/>
          <a:p>
            <a:fld id="{C2D97448-04D0-4BF4-AFF8-8E41D9EE0AF5}" type="slidenum">
              <a:rPr lang="en-US" smtClean="0"/>
              <a:t>‹#›</a:t>
            </a:fld>
            <a:endParaRPr lang="en-US"/>
          </a:p>
        </p:txBody>
      </p:sp>
    </p:spTree>
    <p:extLst>
      <p:ext uri="{BB962C8B-B14F-4D97-AF65-F5344CB8AC3E}">
        <p14:creationId xmlns:p14="http://schemas.microsoft.com/office/powerpoint/2010/main" val="32184066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Application&#10;&#10;AI-generated content may be incorrect.">
            <a:extLst>
              <a:ext uri="{FF2B5EF4-FFF2-40B4-BE49-F238E27FC236}">
                <a16:creationId xmlns:a16="http://schemas.microsoft.com/office/drawing/2014/main" id="{AB6FE336-4F52-E9A6-3234-6EDA0A6368E5}"/>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E1589D8-FEBB-0538-096B-112721696D2F}"/>
              </a:ext>
            </a:extLst>
          </p:cNvPr>
          <p:cNvSpPr>
            <a:spLocks noGrp="1"/>
          </p:cNvSpPr>
          <p:nvPr>
            <p:ph type="title"/>
          </p:nvPr>
        </p:nvSpPr>
        <p:spPr>
          <a:xfrm>
            <a:off x="1362074" y="365125"/>
            <a:ext cx="9991725"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6815D2F-2769-C1DD-E838-7347DC8DB32F}"/>
              </a:ext>
            </a:extLst>
          </p:cNvPr>
          <p:cNvSpPr>
            <a:spLocks noGrp="1"/>
          </p:cNvSpPr>
          <p:nvPr>
            <p:ph idx="1"/>
          </p:nvPr>
        </p:nvSpPr>
        <p:spPr>
          <a:xfrm>
            <a:off x="1362074" y="1825625"/>
            <a:ext cx="9991726"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03709EE4-12F3-E3FB-5928-451A63CABBB1}"/>
              </a:ext>
            </a:extLst>
          </p:cNvPr>
          <p:cNvSpPr>
            <a:spLocks noGrp="1"/>
          </p:cNvSpPr>
          <p:nvPr>
            <p:ph type="dt" sz="half" idx="10"/>
          </p:nvPr>
        </p:nvSpPr>
        <p:spPr>
          <a:xfrm>
            <a:off x="1362074" y="6356350"/>
            <a:ext cx="2466976" cy="365125"/>
          </a:xfrm>
        </p:spPr>
        <p:txBody>
          <a:bodyPr/>
          <a:lstStyle/>
          <a:p>
            <a:fld id="{33A16CE9-6FFE-4260-A487-C8905CE04B69}" type="datetimeFigureOut">
              <a:rPr lang="en-US" smtClean="0"/>
              <a:t>9/2/2025</a:t>
            </a:fld>
            <a:endParaRPr lang="en-US"/>
          </a:p>
        </p:txBody>
      </p:sp>
      <p:sp>
        <p:nvSpPr>
          <p:cNvPr id="5" name="Footer Placeholder 4">
            <a:extLst>
              <a:ext uri="{FF2B5EF4-FFF2-40B4-BE49-F238E27FC236}">
                <a16:creationId xmlns:a16="http://schemas.microsoft.com/office/drawing/2014/main" id="{D0424073-B8E2-AF28-4BCD-9BAAC30798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430AF1-C3B7-30F4-BF2B-223A1488846E}"/>
              </a:ext>
            </a:extLst>
          </p:cNvPr>
          <p:cNvSpPr>
            <a:spLocks noGrp="1"/>
          </p:cNvSpPr>
          <p:nvPr>
            <p:ph type="sldNum" sz="quarter" idx="12"/>
          </p:nvPr>
        </p:nvSpPr>
        <p:spPr/>
        <p:txBody>
          <a:bodyPr/>
          <a:lstStyle/>
          <a:p>
            <a:fld id="{C2D97448-04D0-4BF4-AFF8-8E41D9EE0AF5}" type="slidenum">
              <a:rPr lang="en-US" smtClean="0"/>
              <a:t>‹#›</a:t>
            </a:fld>
            <a:endParaRPr lang="en-US"/>
          </a:p>
        </p:txBody>
      </p:sp>
    </p:spTree>
    <p:extLst>
      <p:ext uri="{BB962C8B-B14F-4D97-AF65-F5344CB8AC3E}">
        <p14:creationId xmlns:p14="http://schemas.microsoft.com/office/powerpoint/2010/main" val="335723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descr="A picture containing background pattern&#10;&#10;AI-generated content may be incorrect.">
            <a:extLst>
              <a:ext uri="{FF2B5EF4-FFF2-40B4-BE49-F238E27FC236}">
                <a16:creationId xmlns:a16="http://schemas.microsoft.com/office/drawing/2014/main" id="{95C413E8-31BC-A355-D0F3-B2690258F128}"/>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831F6CFD-73FB-339B-74A1-11349DEACDA9}"/>
              </a:ext>
            </a:extLst>
          </p:cNvPr>
          <p:cNvSpPr>
            <a:spLocks noGrp="1"/>
          </p:cNvSpPr>
          <p:nvPr>
            <p:ph type="title"/>
          </p:nvPr>
        </p:nvSpPr>
        <p:spPr>
          <a:xfrm>
            <a:off x="1495424" y="1709738"/>
            <a:ext cx="9852025" cy="2852737"/>
          </a:xfrm>
        </p:spPr>
        <p:txBody>
          <a:bodyPr anchor="b"/>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B8D4B3B-EB1E-A7CD-B8C0-98A44BF9F800}"/>
              </a:ext>
            </a:extLst>
          </p:cNvPr>
          <p:cNvSpPr>
            <a:spLocks noGrp="1"/>
          </p:cNvSpPr>
          <p:nvPr>
            <p:ph type="body" idx="1"/>
          </p:nvPr>
        </p:nvSpPr>
        <p:spPr>
          <a:xfrm>
            <a:off x="1495424" y="4589464"/>
            <a:ext cx="9852026" cy="906462"/>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741474F-2D95-E9DA-3C7E-7372FD3B1BF4}"/>
              </a:ext>
            </a:extLst>
          </p:cNvPr>
          <p:cNvSpPr>
            <a:spLocks noGrp="1"/>
          </p:cNvSpPr>
          <p:nvPr>
            <p:ph type="dt" sz="half" idx="10"/>
          </p:nvPr>
        </p:nvSpPr>
        <p:spPr/>
        <p:txBody>
          <a:bodyPr/>
          <a:lstStyle/>
          <a:p>
            <a:fld id="{33A16CE9-6FFE-4260-A487-C8905CE04B69}" type="datetimeFigureOut">
              <a:rPr lang="en-US" smtClean="0"/>
              <a:t>9/2/2025</a:t>
            </a:fld>
            <a:endParaRPr lang="en-US"/>
          </a:p>
        </p:txBody>
      </p:sp>
      <p:sp>
        <p:nvSpPr>
          <p:cNvPr id="5" name="Footer Placeholder 4">
            <a:extLst>
              <a:ext uri="{FF2B5EF4-FFF2-40B4-BE49-F238E27FC236}">
                <a16:creationId xmlns:a16="http://schemas.microsoft.com/office/drawing/2014/main" id="{0EC872B3-A6D6-DAD2-2075-270D2D7E192C}"/>
              </a:ext>
            </a:extLst>
          </p:cNvPr>
          <p:cNvSpPr>
            <a:spLocks noGrp="1"/>
          </p:cNvSpPr>
          <p:nvPr>
            <p:ph type="ftr" sz="quarter" idx="11"/>
          </p:nvPr>
        </p:nvSpPr>
        <p:spPr/>
        <p:txBody>
          <a:bodyPr/>
          <a:lstStyle/>
          <a:p>
            <a:endParaRPr lang="en-US"/>
          </a:p>
        </p:txBody>
      </p:sp>
      <p:pic>
        <p:nvPicPr>
          <p:cNvPr id="11" name="Picture 10" descr="Logo&#10;&#10;AI-generated content may be incorrect.">
            <a:extLst>
              <a:ext uri="{FF2B5EF4-FFF2-40B4-BE49-F238E27FC236}">
                <a16:creationId xmlns:a16="http://schemas.microsoft.com/office/drawing/2014/main" id="{0DDB8E63-E6DD-FA48-F39C-2E9E60802ED7}"/>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263743" y="5477793"/>
            <a:ext cx="2928257" cy="1464362"/>
          </a:xfrm>
          <a:prstGeom prst="rect">
            <a:avLst/>
          </a:prstGeom>
        </p:spPr>
      </p:pic>
    </p:spTree>
    <p:extLst>
      <p:ext uri="{BB962C8B-B14F-4D97-AF65-F5344CB8AC3E}">
        <p14:creationId xmlns:p14="http://schemas.microsoft.com/office/powerpoint/2010/main" val="690857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A picture containing background pattern&#10;&#10;AI-generated content may be incorrect.">
            <a:extLst>
              <a:ext uri="{FF2B5EF4-FFF2-40B4-BE49-F238E27FC236}">
                <a16:creationId xmlns:a16="http://schemas.microsoft.com/office/drawing/2014/main" id="{F0994033-850A-FD7A-8FB3-6B89F88DA520}"/>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101C349D-0BF8-D86C-E838-7FD9ED72BE6F}"/>
              </a:ext>
            </a:extLst>
          </p:cNvPr>
          <p:cNvSpPr>
            <a:spLocks noGrp="1"/>
          </p:cNvSpPr>
          <p:nvPr>
            <p:ph type="title"/>
          </p:nvPr>
        </p:nvSpPr>
        <p:spPr>
          <a:xfrm>
            <a:off x="1381124" y="365125"/>
            <a:ext cx="10515600" cy="1325563"/>
          </a:xfrm>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D866A5C-C8A2-7705-F210-4F7B532A1E41}"/>
              </a:ext>
            </a:extLst>
          </p:cNvPr>
          <p:cNvSpPr>
            <a:spLocks noGrp="1"/>
          </p:cNvSpPr>
          <p:nvPr>
            <p:ph sz="half" idx="1"/>
          </p:nvPr>
        </p:nvSpPr>
        <p:spPr>
          <a:xfrm>
            <a:off x="1381124" y="1847850"/>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EF818E-74CB-0129-ECC3-2160F3547237}"/>
              </a:ext>
            </a:extLst>
          </p:cNvPr>
          <p:cNvSpPr>
            <a:spLocks noGrp="1"/>
          </p:cNvSpPr>
          <p:nvPr>
            <p:ph sz="half" idx="2"/>
          </p:nvPr>
        </p:nvSpPr>
        <p:spPr>
          <a:xfrm>
            <a:off x="6715124" y="1847850"/>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80B83A-5649-6436-8C58-4B1ABCE993F9}"/>
              </a:ext>
            </a:extLst>
          </p:cNvPr>
          <p:cNvSpPr>
            <a:spLocks noGrp="1"/>
          </p:cNvSpPr>
          <p:nvPr>
            <p:ph type="dt" sz="half" idx="10"/>
          </p:nvPr>
        </p:nvSpPr>
        <p:spPr/>
        <p:txBody>
          <a:bodyPr/>
          <a:lstStyle/>
          <a:p>
            <a:fld id="{33A16CE9-6FFE-4260-A487-C8905CE04B69}" type="datetimeFigureOut">
              <a:rPr lang="en-US" smtClean="0"/>
              <a:t>9/2/2025</a:t>
            </a:fld>
            <a:endParaRPr lang="en-US"/>
          </a:p>
        </p:txBody>
      </p:sp>
      <p:sp>
        <p:nvSpPr>
          <p:cNvPr id="6" name="Footer Placeholder 5">
            <a:extLst>
              <a:ext uri="{FF2B5EF4-FFF2-40B4-BE49-F238E27FC236}">
                <a16:creationId xmlns:a16="http://schemas.microsoft.com/office/drawing/2014/main" id="{4658C5EA-5FF6-1F06-F2D4-737AA71537F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A57D6B1-D786-A670-E274-346D6F19B123}"/>
              </a:ext>
            </a:extLst>
          </p:cNvPr>
          <p:cNvSpPr>
            <a:spLocks noGrp="1"/>
          </p:cNvSpPr>
          <p:nvPr>
            <p:ph type="sldNum" sz="quarter" idx="12"/>
          </p:nvPr>
        </p:nvSpPr>
        <p:spPr/>
        <p:txBody>
          <a:bodyPr/>
          <a:lstStyle/>
          <a:p>
            <a:fld id="{C2D97448-04D0-4BF4-AFF8-8E41D9EE0AF5}" type="slidenum">
              <a:rPr lang="en-US" smtClean="0"/>
              <a:t>‹#›</a:t>
            </a:fld>
            <a:endParaRPr lang="en-US"/>
          </a:p>
        </p:txBody>
      </p:sp>
    </p:spTree>
    <p:extLst>
      <p:ext uri="{BB962C8B-B14F-4D97-AF65-F5344CB8AC3E}">
        <p14:creationId xmlns:p14="http://schemas.microsoft.com/office/powerpoint/2010/main" val="4743777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7" name="Picture 6" descr="A picture containing background pattern&#10;&#10;AI-generated content may be incorrect.">
            <a:extLst>
              <a:ext uri="{FF2B5EF4-FFF2-40B4-BE49-F238E27FC236}">
                <a16:creationId xmlns:a16="http://schemas.microsoft.com/office/drawing/2014/main" id="{BA058A2F-2A3B-5B88-4D34-018263EB4385}"/>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CEF9502-A9C9-5042-06D7-4153F42882BB}"/>
              </a:ext>
            </a:extLst>
          </p:cNvPr>
          <p:cNvSpPr>
            <a:spLocks noGrp="1"/>
          </p:cNvSpPr>
          <p:nvPr>
            <p:ph type="title" hasCustomPrompt="1"/>
          </p:nvPr>
        </p:nvSpPr>
        <p:spPr>
          <a:xfrm>
            <a:off x="1428751" y="365125"/>
            <a:ext cx="4667250" cy="1473200"/>
          </a:xfrm>
        </p:spPr>
        <p:txBody>
          <a:bodyPr/>
          <a:lstStyle>
            <a:lvl1pPr>
              <a:defRPr/>
            </a:lvl1pPr>
          </a:lstStyle>
          <a:p>
            <a:r>
              <a:rPr lang="en-US" dirty="0"/>
              <a:t>Content Slide</a:t>
            </a:r>
          </a:p>
        </p:txBody>
      </p:sp>
      <p:sp>
        <p:nvSpPr>
          <p:cNvPr id="9" name="Picture Placeholder 8">
            <a:extLst>
              <a:ext uri="{FF2B5EF4-FFF2-40B4-BE49-F238E27FC236}">
                <a16:creationId xmlns:a16="http://schemas.microsoft.com/office/drawing/2014/main" id="{9AC072DB-7AD8-943F-4ED3-32F94185247F}"/>
              </a:ext>
            </a:extLst>
          </p:cNvPr>
          <p:cNvSpPr>
            <a:spLocks noGrp="1"/>
          </p:cNvSpPr>
          <p:nvPr>
            <p:ph type="pic" sz="quarter" idx="13"/>
          </p:nvPr>
        </p:nvSpPr>
        <p:spPr>
          <a:xfrm>
            <a:off x="6219826" y="365125"/>
            <a:ext cx="2324100" cy="1473200"/>
          </a:xfrm>
        </p:spPr>
        <p:txBody>
          <a:bodyPr/>
          <a:lstStyle/>
          <a:p>
            <a:r>
              <a:rPr lang="en-US"/>
              <a:t>Click icon to add picture</a:t>
            </a:r>
          </a:p>
        </p:txBody>
      </p:sp>
      <p:sp>
        <p:nvSpPr>
          <p:cNvPr id="11" name="Content Placeholder 10">
            <a:extLst>
              <a:ext uri="{FF2B5EF4-FFF2-40B4-BE49-F238E27FC236}">
                <a16:creationId xmlns:a16="http://schemas.microsoft.com/office/drawing/2014/main" id="{5BFAFC2B-35A5-A1D3-D473-F58607E2FA5D}"/>
              </a:ext>
            </a:extLst>
          </p:cNvPr>
          <p:cNvSpPr>
            <a:spLocks noGrp="1"/>
          </p:cNvSpPr>
          <p:nvPr>
            <p:ph sz="quarter" idx="14" hasCustomPrompt="1"/>
          </p:nvPr>
        </p:nvSpPr>
        <p:spPr>
          <a:xfrm>
            <a:off x="8667751" y="365125"/>
            <a:ext cx="3228974" cy="1473200"/>
          </a:xfrm>
        </p:spPr>
        <p:txBody>
          <a:bodyPr/>
          <a:lstStyle>
            <a:lvl1pPr marL="0" indent="0">
              <a:buNone/>
              <a:defRPr/>
            </a:lvl1pPr>
          </a:lstStyle>
          <a:p>
            <a:pPr lvl="0"/>
            <a:r>
              <a:rPr lang="en-US" dirty="0"/>
              <a:t>Topic 1</a:t>
            </a:r>
          </a:p>
        </p:txBody>
      </p:sp>
      <p:sp>
        <p:nvSpPr>
          <p:cNvPr id="16" name="Picture Placeholder 8">
            <a:extLst>
              <a:ext uri="{FF2B5EF4-FFF2-40B4-BE49-F238E27FC236}">
                <a16:creationId xmlns:a16="http://schemas.microsoft.com/office/drawing/2014/main" id="{F9D11CE3-B160-B76E-C3F6-1E812DEB6A0E}"/>
              </a:ext>
            </a:extLst>
          </p:cNvPr>
          <p:cNvSpPr>
            <a:spLocks noGrp="1"/>
          </p:cNvSpPr>
          <p:nvPr>
            <p:ph type="pic" sz="quarter" idx="15"/>
          </p:nvPr>
        </p:nvSpPr>
        <p:spPr>
          <a:xfrm>
            <a:off x="6219826" y="1955800"/>
            <a:ext cx="2324100" cy="1473200"/>
          </a:xfrm>
        </p:spPr>
        <p:txBody>
          <a:bodyPr/>
          <a:lstStyle/>
          <a:p>
            <a:r>
              <a:rPr lang="en-US"/>
              <a:t>Click icon to add picture</a:t>
            </a:r>
          </a:p>
        </p:txBody>
      </p:sp>
      <p:sp>
        <p:nvSpPr>
          <p:cNvPr id="17" name="Content Placeholder 10">
            <a:extLst>
              <a:ext uri="{FF2B5EF4-FFF2-40B4-BE49-F238E27FC236}">
                <a16:creationId xmlns:a16="http://schemas.microsoft.com/office/drawing/2014/main" id="{87E4D718-694F-B001-3240-946C895ADD31}"/>
              </a:ext>
            </a:extLst>
          </p:cNvPr>
          <p:cNvSpPr>
            <a:spLocks noGrp="1"/>
          </p:cNvSpPr>
          <p:nvPr>
            <p:ph sz="quarter" idx="16" hasCustomPrompt="1"/>
          </p:nvPr>
        </p:nvSpPr>
        <p:spPr>
          <a:xfrm>
            <a:off x="8667751" y="1955800"/>
            <a:ext cx="3228974" cy="1473200"/>
          </a:xfrm>
        </p:spPr>
        <p:txBody>
          <a:bodyPr/>
          <a:lstStyle>
            <a:lvl1pPr marL="0" indent="0">
              <a:buNone/>
              <a:defRPr/>
            </a:lvl1pPr>
          </a:lstStyle>
          <a:p>
            <a:pPr lvl="0"/>
            <a:r>
              <a:rPr lang="en-US" dirty="0"/>
              <a:t>Topic 2</a:t>
            </a:r>
          </a:p>
        </p:txBody>
      </p:sp>
      <p:sp>
        <p:nvSpPr>
          <p:cNvPr id="18" name="Picture Placeholder 8">
            <a:extLst>
              <a:ext uri="{FF2B5EF4-FFF2-40B4-BE49-F238E27FC236}">
                <a16:creationId xmlns:a16="http://schemas.microsoft.com/office/drawing/2014/main" id="{D736A951-DD27-F684-1F7F-47917DF62B8A}"/>
              </a:ext>
            </a:extLst>
          </p:cNvPr>
          <p:cNvSpPr>
            <a:spLocks noGrp="1"/>
          </p:cNvSpPr>
          <p:nvPr>
            <p:ph type="pic" sz="quarter" idx="17"/>
          </p:nvPr>
        </p:nvSpPr>
        <p:spPr>
          <a:xfrm>
            <a:off x="6219826" y="3546475"/>
            <a:ext cx="2324100" cy="1473200"/>
          </a:xfrm>
        </p:spPr>
        <p:txBody>
          <a:bodyPr/>
          <a:lstStyle/>
          <a:p>
            <a:r>
              <a:rPr lang="en-US"/>
              <a:t>Click icon to add picture</a:t>
            </a:r>
          </a:p>
        </p:txBody>
      </p:sp>
      <p:sp>
        <p:nvSpPr>
          <p:cNvPr id="19" name="Content Placeholder 10">
            <a:extLst>
              <a:ext uri="{FF2B5EF4-FFF2-40B4-BE49-F238E27FC236}">
                <a16:creationId xmlns:a16="http://schemas.microsoft.com/office/drawing/2014/main" id="{03F3B722-4A83-A17D-88A9-E03C74E725CC}"/>
              </a:ext>
            </a:extLst>
          </p:cNvPr>
          <p:cNvSpPr>
            <a:spLocks noGrp="1"/>
          </p:cNvSpPr>
          <p:nvPr>
            <p:ph sz="quarter" idx="18" hasCustomPrompt="1"/>
          </p:nvPr>
        </p:nvSpPr>
        <p:spPr>
          <a:xfrm>
            <a:off x="8667751" y="3546475"/>
            <a:ext cx="3228974" cy="1473200"/>
          </a:xfrm>
        </p:spPr>
        <p:txBody>
          <a:bodyPr/>
          <a:lstStyle>
            <a:lvl1pPr marL="0" indent="0">
              <a:buNone/>
              <a:defRPr/>
            </a:lvl1pPr>
          </a:lstStyle>
          <a:p>
            <a:pPr lvl="0"/>
            <a:r>
              <a:rPr lang="en-US" dirty="0"/>
              <a:t>Topic 3</a:t>
            </a:r>
          </a:p>
        </p:txBody>
      </p:sp>
      <p:sp>
        <p:nvSpPr>
          <p:cNvPr id="22" name="Picture Placeholder 8">
            <a:extLst>
              <a:ext uri="{FF2B5EF4-FFF2-40B4-BE49-F238E27FC236}">
                <a16:creationId xmlns:a16="http://schemas.microsoft.com/office/drawing/2014/main" id="{1FB28417-A178-2791-790A-125C61AE0C0E}"/>
              </a:ext>
            </a:extLst>
          </p:cNvPr>
          <p:cNvSpPr>
            <a:spLocks noGrp="1"/>
          </p:cNvSpPr>
          <p:nvPr>
            <p:ph type="pic" sz="quarter" idx="19"/>
          </p:nvPr>
        </p:nvSpPr>
        <p:spPr>
          <a:xfrm>
            <a:off x="6219826" y="5137150"/>
            <a:ext cx="2324100" cy="1473200"/>
          </a:xfrm>
        </p:spPr>
        <p:txBody>
          <a:bodyPr/>
          <a:lstStyle/>
          <a:p>
            <a:r>
              <a:rPr lang="en-US"/>
              <a:t>Click icon to add picture</a:t>
            </a:r>
          </a:p>
        </p:txBody>
      </p:sp>
      <p:sp>
        <p:nvSpPr>
          <p:cNvPr id="23" name="Content Placeholder 10">
            <a:extLst>
              <a:ext uri="{FF2B5EF4-FFF2-40B4-BE49-F238E27FC236}">
                <a16:creationId xmlns:a16="http://schemas.microsoft.com/office/drawing/2014/main" id="{DC52AFBC-E222-771A-42A3-4718F9C01616}"/>
              </a:ext>
            </a:extLst>
          </p:cNvPr>
          <p:cNvSpPr>
            <a:spLocks noGrp="1"/>
          </p:cNvSpPr>
          <p:nvPr>
            <p:ph sz="quarter" idx="20" hasCustomPrompt="1"/>
          </p:nvPr>
        </p:nvSpPr>
        <p:spPr>
          <a:xfrm>
            <a:off x="8667751" y="5137150"/>
            <a:ext cx="3228974" cy="1473200"/>
          </a:xfrm>
        </p:spPr>
        <p:txBody>
          <a:bodyPr/>
          <a:lstStyle>
            <a:lvl1pPr marL="0" indent="0">
              <a:buNone/>
              <a:defRPr/>
            </a:lvl1pPr>
          </a:lstStyle>
          <a:p>
            <a:pPr lvl="0"/>
            <a:r>
              <a:rPr lang="en-US" dirty="0"/>
              <a:t>Topic 4</a:t>
            </a:r>
          </a:p>
        </p:txBody>
      </p:sp>
      <p:sp>
        <p:nvSpPr>
          <p:cNvPr id="25" name="Text Placeholder 24">
            <a:extLst>
              <a:ext uri="{FF2B5EF4-FFF2-40B4-BE49-F238E27FC236}">
                <a16:creationId xmlns:a16="http://schemas.microsoft.com/office/drawing/2014/main" id="{48C5F62A-4D60-67BB-DE8F-DC5B48253A14}"/>
              </a:ext>
            </a:extLst>
          </p:cNvPr>
          <p:cNvSpPr>
            <a:spLocks noGrp="1"/>
          </p:cNvSpPr>
          <p:nvPr>
            <p:ph type="body" sz="quarter" idx="21"/>
          </p:nvPr>
        </p:nvSpPr>
        <p:spPr>
          <a:xfrm>
            <a:off x="1428750" y="1955800"/>
            <a:ext cx="4667250" cy="26098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334056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pic>
        <p:nvPicPr>
          <p:cNvPr id="7" name="Picture 6" descr="A picture containing background pattern&#10;&#10;AI-generated content may be incorrect.">
            <a:extLst>
              <a:ext uri="{FF2B5EF4-FFF2-40B4-BE49-F238E27FC236}">
                <a16:creationId xmlns:a16="http://schemas.microsoft.com/office/drawing/2014/main" id="{BA058A2F-2A3B-5B88-4D34-018263EB4385}"/>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FCEF9502-A9C9-5042-06D7-4153F42882BB}"/>
              </a:ext>
            </a:extLst>
          </p:cNvPr>
          <p:cNvSpPr>
            <a:spLocks noGrp="1"/>
          </p:cNvSpPr>
          <p:nvPr>
            <p:ph type="title" hasCustomPrompt="1"/>
          </p:nvPr>
        </p:nvSpPr>
        <p:spPr>
          <a:xfrm>
            <a:off x="1428750" y="365125"/>
            <a:ext cx="9982200" cy="1016000"/>
          </a:xfrm>
        </p:spPr>
        <p:txBody>
          <a:bodyPr/>
          <a:lstStyle>
            <a:lvl1pPr>
              <a:defRPr/>
            </a:lvl1pPr>
          </a:lstStyle>
          <a:p>
            <a:r>
              <a:rPr lang="en-US" dirty="0"/>
              <a:t>Content Slide</a:t>
            </a:r>
          </a:p>
        </p:txBody>
      </p:sp>
      <p:sp>
        <p:nvSpPr>
          <p:cNvPr id="9" name="Picture Placeholder 8">
            <a:extLst>
              <a:ext uri="{FF2B5EF4-FFF2-40B4-BE49-F238E27FC236}">
                <a16:creationId xmlns:a16="http://schemas.microsoft.com/office/drawing/2014/main" id="{9AC072DB-7AD8-943F-4ED3-32F94185247F}"/>
              </a:ext>
            </a:extLst>
          </p:cNvPr>
          <p:cNvSpPr>
            <a:spLocks noGrp="1"/>
          </p:cNvSpPr>
          <p:nvPr>
            <p:ph type="pic" sz="quarter" idx="13"/>
          </p:nvPr>
        </p:nvSpPr>
        <p:spPr>
          <a:xfrm>
            <a:off x="2219326" y="1798638"/>
            <a:ext cx="3581400" cy="2320925"/>
          </a:xfrm>
        </p:spPr>
        <p:txBody>
          <a:bodyPr/>
          <a:lstStyle/>
          <a:p>
            <a:r>
              <a:rPr lang="en-US"/>
              <a:t>Click icon to add picture</a:t>
            </a:r>
          </a:p>
        </p:txBody>
      </p:sp>
      <p:sp>
        <p:nvSpPr>
          <p:cNvPr id="11" name="Content Placeholder 10">
            <a:extLst>
              <a:ext uri="{FF2B5EF4-FFF2-40B4-BE49-F238E27FC236}">
                <a16:creationId xmlns:a16="http://schemas.microsoft.com/office/drawing/2014/main" id="{5BFAFC2B-35A5-A1D3-D473-F58607E2FA5D}"/>
              </a:ext>
            </a:extLst>
          </p:cNvPr>
          <p:cNvSpPr>
            <a:spLocks noGrp="1"/>
          </p:cNvSpPr>
          <p:nvPr>
            <p:ph sz="quarter" idx="14" hasCustomPrompt="1"/>
          </p:nvPr>
        </p:nvSpPr>
        <p:spPr>
          <a:xfrm>
            <a:off x="5800726" y="1798639"/>
            <a:ext cx="5610224" cy="2320924"/>
          </a:xfrm>
          <a:solidFill>
            <a:srgbClr val="00A69C"/>
          </a:solidFill>
        </p:spPr>
        <p:txBody>
          <a:bodyPr/>
          <a:lstStyle>
            <a:lvl1pPr marL="0" indent="0">
              <a:buNone/>
              <a:defRPr>
                <a:solidFill>
                  <a:schemeClr val="bg1"/>
                </a:solidFill>
              </a:defRPr>
            </a:lvl1pPr>
          </a:lstStyle>
          <a:p>
            <a:pPr lvl="0"/>
            <a:r>
              <a:rPr lang="en-US" dirty="0"/>
              <a:t>Topic 1</a:t>
            </a:r>
          </a:p>
        </p:txBody>
      </p:sp>
      <p:sp>
        <p:nvSpPr>
          <p:cNvPr id="16" name="Picture Placeholder 8">
            <a:extLst>
              <a:ext uri="{FF2B5EF4-FFF2-40B4-BE49-F238E27FC236}">
                <a16:creationId xmlns:a16="http://schemas.microsoft.com/office/drawing/2014/main" id="{F9D11CE3-B160-B76E-C3F6-1E812DEB6A0E}"/>
              </a:ext>
            </a:extLst>
          </p:cNvPr>
          <p:cNvSpPr>
            <a:spLocks noGrp="1"/>
          </p:cNvSpPr>
          <p:nvPr>
            <p:ph type="pic" sz="quarter" idx="15"/>
          </p:nvPr>
        </p:nvSpPr>
        <p:spPr>
          <a:xfrm>
            <a:off x="7829550" y="4119563"/>
            <a:ext cx="3581400" cy="2320924"/>
          </a:xfrm>
        </p:spPr>
        <p:txBody>
          <a:bodyPr/>
          <a:lstStyle/>
          <a:p>
            <a:r>
              <a:rPr lang="en-US"/>
              <a:t>Click icon to add picture</a:t>
            </a:r>
          </a:p>
        </p:txBody>
      </p:sp>
      <p:sp>
        <p:nvSpPr>
          <p:cNvPr id="17" name="Content Placeholder 10">
            <a:extLst>
              <a:ext uri="{FF2B5EF4-FFF2-40B4-BE49-F238E27FC236}">
                <a16:creationId xmlns:a16="http://schemas.microsoft.com/office/drawing/2014/main" id="{87E4D718-694F-B001-3240-946C895ADD31}"/>
              </a:ext>
            </a:extLst>
          </p:cNvPr>
          <p:cNvSpPr>
            <a:spLocks noGrp="1"/>
          </p:cNvSpPr>
          <p:nvPr>
            <p:ph sz="quarter" idx="16" hasCustomPrompt="1"/>
          </p:nvPr>
        </p:nvSpPr>
        <p:spPr>
          <a:xfrm>
            <a:off x="2219326" y="4119562"/>
            <a:ext cx="5610224" cy="2320923"/>
          </a:xfrm>
          <a:solidFill>
            <a:srgbClr val="01625C"/>
          </a:solidFill>
        </p:spPr>
        <p:txBody>
          <a:bodyPr/>
          <a:lstStyle>
            <a:lvl1pPr marL="0" indent="0">
              <a:buNone/>
              <a:defRPr>
                <a:solidFill>
                  <a:schemeClr val="bg1"/>
                </a:solidFill>
              </a:defRPr>
            </a:lvl1pPr>
          </a:lstStyle>
          <a:p>
            <a:pPr lvl="0"/>
            <a:r>
              <a:rPr lang="en-US" dirty="0"/>
              <a:t>Topic 2</a:t>
            </a:r>
          </a:p>
        </p:txBody>
      </p:sp>
    </p:spTree>
    <p:extLst>
      <p:ext uri="{BB962C8B-B14F-4D97-AF65-F5344CB8AC3E}">
        <p14:creationId xmlns:p14="http://schemas.microsoft.com/office/powerpoint/2010/main" val="3008270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927DA04B-3FD2-C0FD-9788-FBC80499E452}"/>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3" name="Footer Placeholder 2">
            <a:extLst>
              <a:ext uri="{FF2B5EF4-FFF2-40B4-BE49-F238E27FC236}">
                <a16:creationId xmlns:a16="http://schemas.microsoft.com/office/drawing/2014/main" id="{123311DB-2B97-1EA4-B080-D9B8019287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B6C6B8C-AF2E-5A00-661A-175EDF4499D6}"/>
              </a:ext>
            </a:extLst>
          </p:cNvPr>
          <p:cNvSpPr>
            <a:spLocks noGrp="1"/>
          </p:cNvSpPr>
          <p:nvPr>
            <p:ph type="sldNum" sz="quarter" idx="12"/>
          </p:nvPr>
        </p:nvSpPr>
        <p:spPr/>
        <p:txBody>
          <a:bodyPr/>
          <a:lstStyle/>
          <a:p>
            <a:fld id="{C2D97448-04D0-4BF4-AFF8-8E41D9EE0AF5}" type="slidenum">
              <a:rPr lang="en-US" smtClean="0"/>
              <a:t>‹#›</a:t>
            </a:fld>
            <a:endParaRPr lang="en-US"/>
          </a:p>
        </p:txBody>
      </p:sp>
      <p:sp>
        <p:nvSpPr>
          <p:cNvPr id="7" name="Title 1">
            <a:extLst>
              <a:ext uri="{FF2B5EF4-FFF2-40B4-BE49-F238E27FC236}">
                <a16:creationId xmlns:a16="http://schemas.microsoft.com/office/drawing/2014/main" id="{419357E5-7144-E696-5559-0C8466758F73}"/>
              </a:ext>
            </a:extLst>
          </p:cNvPr>
          <p:cNvSpPr>
            <a:spLocks noGrp="1"/>
          </p:cNvSpPr>
          <p:nvPr>
            <p:ph type="ctrTitle" hasCustomPrompt="1"/>
          </p:nvPr>
        </p:nvSpPr>
        <p:spPr>
          <a:xfrm>
            <a:off x="514350" y="1122363"/>
            <a:ext cx="6467475" cy="2387600"/>
          </a:xfrm>
        </p:spPr>
        <p:txBody>
          <a:bodyPr anchor="b">
            <a:normAutofit/>
          </a:bodyPr>
          <a:lstStyle>
            <a:lvl1pPr algn="ctr">
              <a:defRPr sz="4800">
                <a:solidFill>
                  <a:schemeClr val="bg1"/>
                </a:solidFill>
              </a:defRPr>
            </a:lvl1pPr>
          </a:lstStyle>
          <a:p>
            <a:r>
              <a:rPr lang="en-US" dirty="0"/>
              <a:t>Sub Title Slide</a:t>
            </a:r>
          </a:p>
        </p:txBody>
      </p:sp>
      <p:sp>
        <p:nvSpPr>
          <p:cNvPr id="8" name="Subtitle 2">
            <a:extLst>
              <a:ext uri="{FF2B5EF4-FFF2-40B4-BE49-F238E27FC236}">
                <a16:creationId xmlns:a16="http://schemas.microsoft.com/office/drawing/2014/main" id="{D7D31ACB-1162-099E-E334-AE0F0B245E74}"/>
              </a:ext>
            </a:extLst>
          </p:cNvPr>
          <p:cNvSpPr>
            <a:spLocks noGrp="1"/>
          </p:cNvSpPr>
          <p:nvPr>
            <p:ph type="subTitle" idx="1"/>
          </p:nvPr>
        </p:nvSpPr>
        <p:spPr>
          <a:xfrm>
            <a:off x="514350" y="3602038"/>
            <a:ext cx="6467475"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Picture Placeholder 9">
            <a:extLst>
              <a:ext uri="{FF2B5EF4-FFF2-40B4-BE49-F238E27FC236}">
                <a16:creationId xmlns:a16="http://schemas.microsoft.com/office/drawing/2014/main" id="{24CE262E-7CA3-31F4-26A5-A1BE79932D8A}"/>
              </a:ext>
            </a:extLst>
          </p:cNvPr>
          <p:cNvSpPr>
            <a:spLocks noGrp="1"/>
          </p:cNvSpPr>
          <p:nvPr>
            <p:ph type="pic" sz="quarter" idx="13" hasCustomPrompt="1"/>
          </p:nvPr>
        </p:nvSpPr>
        <p:spPr>
          <a:xfrm>
            <a:off x="7229475" y="619125"/>
            <a:ext cx="5800725" cy="5924550"/>
          </a:xfrm>
          <a:prstGeom prst="ellipse">
            <a:avLst/>
          </a:prstGeom>
        </p:spPr>
        <p:txBody>
          <a:bodyPr/>
          <a:lstStyle>
            <a:lvl1pPr marL="0" indent="0">
              <a:buNone/>
              <a:defRPr/>
            </a:lvl1pPr>
          </a:lstStyle>
          <a:p>
            <a:r>
              <a:rPr lang="en-US" dirty="0"/>
              <a:t>Add a picture</a:t>
            </a:r>
          </a:p>
        </p:txBody>
      </p:sp>
      <p:pic>
        <p:nvPicPr>
          <p:cNvPr id="9" name="Picture 8" descr="A picture containing text, weapon, clipart&#10;&#10;AI-generated content may be incorrect.">
            <a:extLst>
              <a:ext uri="{FF2B5EF4-FFF2-40B4-BE49-F238E27FC236}">
                <a16:creationId xmlns:a16="http://schemas.microsoft.com/office/drawing/2014/main" id="{CAF69C54-1DC1-DB1E-CE0F-3F2B2083C16D}"/>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33350" y="5773737"/>
            <a:ext cx="2828925" cy="918353"/>
          </a:xfrm>
          <a:prstGeom prst="rect">
            <a:avLst/>
          </a:prstGeom>
        </p:spPr>
      </p:pic>
    </p:spTree>
    <p:extLst>
      <p:ext uri="{BB962C8B-B14F-4D97-AF65-F5344CB8AC3E}">
        <p14:creationId xmlns:p14="http://schemas.microsoft.com/office/powerpoint/2010/main" val="3073049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pic>
        <p:nvPicPr>
          <p:cNvPr id="9" name="Picture 8" descr="Graphical user interface, website&#10;&#10;AI-generated content may be incorrect.">
            <a:extLst>
              <a:ext uri="{FF2B5EF4-FFF2-40B4-BE49-F238E27FC236}">
                <a16:creationId xmlns:a16="http://schemas.microsoft.com/office/drawing/2014/main" id="{B81B176A-6484-3D27-B76A-136EA322AFBD}"/>
              </a:ext>
            </a:extLst>
          </p:cNvPr>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7B371666-216E-2E70-8D75-9291CFC59073}"/>
              </a:ext>
            </a:extLst>
          </p:cNvPr>
          <p:cNvSpPr>
            <a:spLocks noGrp="1"/>
          </p:cNvSpPr>
          <p:nvPr>
            <p:ph type="ctrTitle" hasCustomPrompt="1"/>
          </p:nvPr>
        </p:nvSpPr>
        <p:spPr>
          <a:xfrm>
            <a:off x="3286125" y="1214438"/>
            <a:ext cx="5457825" cy="2387600"/>
          </a:xfrm>
        </p:spPr>
        <p:txBody>
          <a:bodyPr anchor="b"/>
          <a:lstStyle>
            <a:lvl1pPr algn="ctr">
              <a:defRPr sz="6000"/>
            </a:lvl1pPr>
          </a:lstStyle>
          <a:p>
            <a:r>
              <a:rPr lang="en-US" dirty="0"/>
              <a:t>Thank You</a:t>
            </a:r>
          </a:p>
        </p:txBody>
      </p:sp>
      <p:sp>
        <p:nvSpPr>
          <p:cNvPr id="3" name="Subtitle 2">
            <a:extLst>
              <a:ext uri="{FF2B5EF4-FFF2-40B4-BE49-F238E27FC236}">
                <a16:creationId xmlns:a16="http://schemas.microsoft.com/office/drawing/2014/main" id="{079219EF-6D2E-1153-2F70-9028CFEEDA50}"/>
              </a:ext>
            </a:extLst>
          </p:cNvPr>
          <p:cNvSpPr>
            <a:spLocks noGrp="1"/>
          </p:cNvSpPr>
          <p:nvPr>
            <p:ph type="subTitle" idx="1"/>
          </p:nvPr>
        </p:nvSpPr>
        <p:spPr>
          <a:xfrm>
            <a:off x="3286124" y="3744913"/>
            <a:ext cx="5457825"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6666A924-3F57-0CAE-9586-06EA2758E6D3}"/>
              </a:ext>
            </a:extLst>
          </p:cNvPr>
          <p:cNvSpPr>
            <a:spLocks noGrp="1"/>
          </p:cNvSpPr>
          <p:nvPr>
            <p:ph type="dt" sz="half" idx="10"/>
          </p:nvPr>
        </p:nvSpPr>
        <p:spPr/>
        <p:txBody>
          <a:bodyPr/>
          <a:lstStyle/>
          <a:p>
            <a:fld id="{33A16CE9-6FFE-4260-A487-C8905CE04B69}" type="datetimeFigureOut">
              <a:rPr lang="en-US" smtClean="0"/>
              <a:t>9/2/2025</a:t>
            </a:fld>
            <a:endParaRPr lang="en-US"/>
          </a:p>
        </p:txBody>
      </p:sp>
      <p:sp>
        <p:nvSpPr>
          <p:cNvPr id="5" name="Footer Placeholder 4">
            <a:extLst>
              <a:ext uri="{FF2B5EF4-FFF2-40B4-BE49-F238E27FC236}">
                <a16:creationId xmlns:a16="http://schemas.microsoft.com/office/drawing/2014/main" id="{D8279FFF-7802-AA4E-354C-DEA6012A8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1AD06-180E-A646-6C3B-4E23C17D8194}"/>
              </a:ext>
            </a:extLst>
          </p:cNvPr>
          <p:cNvSpPr>
            <a:spLocks noGrp="1"/>
          </p:cNvSpPr>
          <p:nvPr>
            <p:ph type="sldNum" sz="quarter" idx="12"/>
          </p:nvPr>
        </p:nvSpPr>
        <p:spPr/>
        <p:txBody>
          <a:bodyPr/>
          <a:lstStyle/>
          <a:p>
            <a:fld id="{C2D97448-04D0-4BF4-AFF8-8E41D9EE0AF5}" type="slidenum">
              <a:rPr lang="en-US" smtClean="0"/>
              <a:t>‹#›</a:t>
            </a:fld>
            <a:endParaRPr lang="en-US"/>
          </a:p>
        </p:txBody>
      </p:sp>
    </p:spTree>
    <p:extLst>
      <p:ext uri="{BB962C8B-B14F-4D97-AF65-F5344CB8AC3E}">
        <p14:creationId xmlns:p14="http://schemas.microsoft.com/office/powerpoint/2010/main" val="3197690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339A0F-92AF-9767-60CF-6AF97DFB69E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A5F9003-CB1D-13CA-343E-B10C376AD3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1FD40A-AA7B-28E9-F1EA-B898FE0464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A16CE9-6FFE-4260-A487-C8905CE04B69}" type="datetimeFigureOut">
              <a:rPr lang="en-US" smtClean="0"/>
              <a:t>9/2/2025</a:t>
            </a:fld>
            <a:endParaRPr lang="en-US"/>
          </a:p>
        </p:txBody>
      </p:sp>
      <p:sp>
        <p:nvSpPr>
          <p:cNvPr id="5" name="Footer Placeholder 4">
            <a:extLst>
              <a:ext uri="{FF2B5EF4-FFF2-40B4-BE49-F238E27FC236}">
                <a16:creationId xmlns:a16="http://schemas.microsoft.com/office/drawing/2014/main" id="{779EAB63-6B7D-399B-0D77-1BA4E5D840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9878CF07-09BA-C597-6C5E-381A25FF0A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2D97448-04D0-4BF4-AFF8-8E41D9EE0AF5}" type="slidenum">
              <a:rPr lang="en-US" smtClean="0"/>
              <a:t>‹#›</a:t>
            </a:fld>
            <a:endParaRPr lang="en-US"/>
          </a:p>
        </p:txBody>
      </p:sp>
    </p:spTree>
    <p:extLst>
      <p:ext uri="{BB962C8B-B14F-4D97-AF65-F5344CB8AC3E}">
        <p14:creationId xmlns:p14="http://schemas.microsoft.com/office/powerpoint/2010/main" val="159850471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hyperlink" Target="https://www.cdc.gov/tobacco/e-cigarettes/health-effects.html" TargetMode="External"/><Relationship Id="rId2" Type="http://schemas.openxmlformats.org/officeDocument/2006/relationships/hyperlink" Target="https://dphhs.mt.gov/assets/publichealth/Tobacco/Publications/MontanansHaveRighttoCleanAirInfographic.pdf" TargetMode="External"/><Relationship Id="rId1" Type="http://schemas.openxmlformats.org/officeDocument/2006/relationships/slideLayout" Target="../slideLayouts/slideLayout2.xml"/><Relationship Id="rId6" Type="http://schemas.openxmlformats.org/officeDocument/2006/relationships/hyperlink" Target="https://dphhs.mt.gov/assets/publichealth/Tobacco/EcigarettesSmokefreeLaws_FY25_Accessible_Leg.pdf%20dphhs.mt.gov" TargetMode="External"/><Relationship Id="rId5" Type="http://schemas.openxmlformats.org/officeDocument/2006/relationships/hyperlink" Target="https://dphhs.mt.gov/assets/publichealth/Tobacco/FactSheet/EcigsYouthNicotineFY25.pdf" TargetMode="External"/><Relationship Id="rId4" Type="http://schemas.openxmlformats.org/officeDocument/2006/relationships/hyperlink" Target="https://opi.mt.gov/Portals/182/Page%20Files/YRBS/2023YRBS/YRBS%20County%20Level%202023.pdf?ver=2024-03-26-102959-220&amp;utm_source=chatgpt.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EA9AAE-52CF-1F80-A3D7-043499CE584F}"/>
              </a:ext>
            </a:extLst>
          </p:cNvPr>
          <p:cNvSpPr>
            <a:spLocks noGrp="1"/>
          </p:cNvSpPr>
          <p:nvPr>
            <p:ph type="ctrTitle"/>
          </p:nvPr>
        </p:nvSpPr>
        <p:spPr>
          <a:xfrm>
            <a:off x="1309685" y="1041400"/>
            <a:ext cx="5457825" cy="2387600"/>
          </a:xfrm>
        </p:spPr>
        <p:txBody>
          <a:bodyPr>
            <a:normAutofit fontScale="90000"/>
          </a:bodyPr>
          <a:lstStyle/>
          <a:p>
            <a:r>
              <a:rPr lang="en-US" dirty="0">
                <a:latin typeface="+mn-lt"/>
              </a:rPr>
              <a:t>Montana Clean Indoor Air Act Update</a:t>
            </a:r>
          </a:p>
        </p:txBody>
      </p:sp>
      <p:sp>
        <p:nvSpPr>
          <p:cNvPr id="3" name="Subtitle 2">
            <a:extLst>
              <a:ext uri="{FF2B5EF4-FFF2-40B4-BE49-F238E27FC236}">
                <a16:creationId xmlns:a16="http://schemas.microsoft.com/office/drawing/2014/main" id="{03AAE562-7398-ACBA-5850-176F54832495}"/>
              </a:ext>
            </a:extLst>
          </p:cNvPr>
          <p:cNvSpPr>
            <a:spLocks noGrp="1"/>
          </p:cNvSpPr>
          <p:nvPr>
            <p:ph type="subTitle" idx="1"/>
          </p:nvPr>
        </p:nvSpPr>
        <p:spPr>
          <a:xfrm>
            <a:off x="1266900" y="3813868"/>
            <a:ext cx="5543397" cy="2387600"/>
          </a:xfrm>
        </p:spPr>
        <p:txBody>
          <a:bodyPr>
            <a:normAutofit/>
          </a:bodyPr>
          <a:lstStyle/>
          <a:p>
            <a:r>
              <a:rPr lang="en-US" dirty="0"/>
              <a:t>Cherie Murbach, PT, DPT, MPH</a:t>
            </a:r>
          </a:p>
          <a:p>
            <a:r>
              <a:rPr lang="en-US" dirty="0"/>
              <a:t>Tobacco Education Specialist</a:t>
            </a:r>
          </a:p>
          <a:p>
            <a:r>
              <a:rPr lang="en-US" dirty="0"/>
              <a:t>Gallatin City-County Health Department</a:t>
            </a:r>
          </a:p>
          <a:p>
            <a:endParaRPr lang="en-US" dirty="0"/>
          </a:p>
          <a:p>
            <a:r>
              <a:rPr lang="en-US" dirty="0"/>
              <a:t>September 2025</a:t>
            </a:r>
          </a:p>
          <a:p>
            <a:endParaRPr lang="en-US" dirty="0"/>
          </a:p>
        </p:txBody>
      </p:sp>
    </p:spTree>
    <p:extLst>
      <p:ext uri="{BB962C8B-B14F-4D97-AF65-F5344CB8AC3E}">
        <p14:creationId xmlns:p14="http://schemas.microsoft.com/office/powerpoint/2010/main" val="27340089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02944-BA11-4103-9E2D-9CB45E544509}"/>
              </a:ext>
            </a:extLst>
          </p:cNvPr>
          <p:cNvSpPr>
            <a:spLocks noGrp="1"/>
          </p:cNvSpPr>
          <p:nvPr>
            <p:ph type="ctrTitle"/>
          </p:nvPr>
        </p:nvSpPr>
        <p:spPr>
          <a:ln>
            <a:noFill/>
          </a:ln>
        </p:spPr>
        <p:txBody>
          <a:bodyPr/>
          <a:lstStyle/>
          <a:p>
            <a:r>
              <a:rPr lang="en-US" dirty="0"/>
              <a:t>Thank You</a:t>
            </a:r>
          </a:p>
        </p:txBody>
      </p:sp>
      <p:sp>
        <p:nvSpPr>
          <p:cNvPr id="3" name="Subtitle 2">
            <a:extLst>
              <a:ext uri="{FF2B5EF4-FFF2-40B4-BE49-F238E27FC236}">
                <a16:creationId xmlns:a16="http://schemas.microsoft.com/office/drawing/2014/main" id="{CB9A2DE0-0091-4E34-9228-1F9A29207BE8}"/>
              </a:ext>
            </a:extLst>
          </p:cNvPr>
          <p:cNvSpPr>
            <a:spLocks noGrp="1"/>
          </p:cNvSpPr>
          <p:nvPr>
            <p:ph type="subTitle" idx="1"/>
          </p:nvPr>
        </p:nvSpPr>
        <p:spPr/>
        <p:txBody>
          <a:bodyPr/>
          <a:lstStyle/>
          <a:p>
            <a:r>
              <a:rPr lang="en-US" dirty="0"/>
              <a:t>cherie.murbach@gallatin.mt.gov</a:t>
            </a:r>
          </a:p>
        </p:txBody>
      </p:sp>
    </p:spTree>
    <p:extLst>
      <p:ext uri="{BB962C8B-B14F-4D97-AF65-F5344CB8AC3E}">
        <p14:creationId xmlns:p14="http://schemas.microsoft.com/office/powerpoint/2010/main" val="1936484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6A2A9-15E4-A0EE-2037-EE70CBA264A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4846440E-4D0B-80CC-900E-9F7634BFF639}"/>
              </a:ext>
            </a:extLst>
          </p:cNvPr>
          <p:cNvSpPr>
            <a:spLocks noGrp="1"/>
          </p:cNvSpPr>
          <p:nvPr>
            <p:ph idx="1"/>
          </p:nvPr>
        </p:nvSpPr>
        <p:spPr>
          <a:xfrm>
            <a:off x="1362074" y="1495166"/>
            <a:ext cx="10623980" cy="4948281"/>
          </a:xfrm>
        </p:spPr>
        <p:txBody>
          <a:bodyPr>
            <a:noAutofit/>
          </a:bodyPr>
          <a:lstStyle/>
          <a:p>
            <a:pPr marL="514350" indent="-514350">
              <a:lnSpc>
                <a:spcPct val="100000"/>
              </a:lnSpc>
              <a:spcBef>
                <a:spcPts val="0"/>
              </a:spcBef>
              <a:buAutoNum type="arabicParenR"/>
            </a:pPr>
            <a:r>
              <a:rPr lang="en-US" sz="1250" dirty="0">
                <a:latin typeface="Verdana "/>
              </a:rPr>
              <a:t>Montana Department of Public Health and Human Services. (2024). Impact Summary: Montana Tobacco Use Prevention Program (FY 25). Helena, MT: Montana Department of Public Health and Human Services. Retrieved from https://dphhs.mt.gov/assets/publichealth/Tobacco/FactSheet/MTUPPImpactSummaryFY25.pdf dphhs.mt.gov+8dphhs.mt.gov+8dphhs.mt.gov+8</a:t>
            </a:r>
          </a:p>
          <a:p>
            <a:pPr marL="514350" indent="-514350">
              <a:lnSpc>
                <a:spcPct val="100000"/>
              </a:lnSpc>
              <a:spcBef>
                <a:spcPts val="0"/>
              </a:spcBef>
              <a:buAutoNum type="arabicParenR"/>
            </a:pPr>
            <a:r>
              <a:rPr lang="en-US" sz="1250" dirty="0">
                <a:latin typeface="Verdana "/>
              </a:rPr>
              <a:t>Montana Department of Public Health and Human Services. (n.d.). </a:t>
            </a:r>
            <a:r>
              <a:rPr lang="en-US" sz="1250" i="1" dirty="0">
                <a:latin typeface="Verdana "/>
              </a:rPr>
              <a:t>Montanans have the right to breathe clean air [Infographic]</a:t>
            </a:r>
            <a:r>
              <a:rPr lang="en-US" sz="1250" dirty="0">
                <a:latin typeface="Verdana "/>
              </a:rPr>
              <a:t>. </a:t>
            </a:r>
            <a:r>
              <a:rPr lang="en-US" sz="1250" dirty="0">
                <a:latin typeface="Verdana "/>
                <a:hlinkClick r:id="rId2"/>
              </a:rPr>
              <a:t>https://dphhs.mt.gov/assets/publichealth/Tobacco/Publications/MontanansHaveRighttoCleanAirInfographic.pdf</a:t>
            </a:r>
            <a:endParaRPr lang="en-US" sz="1250" dirty="0">
              <a:latin typeface="Verdana "/>
            </a:endParaRPr>
          </a:p>
          <a:p>
            <a:pPr marL="514350" indent="-514350">
              <a:lnSpc>
                <a:spcPct val="100000"/>
              </a:lnSpc>
              <a:spcBef>
                <a:spcPts val="0"/>
              </a:spcBef>
              <a:buFont typeface="Arial" panose="020B0604020202020204" pitchFamily="34" charset="0"/>
              <a:buAutoNum type="arabicParenR"/>
            </a:pPr>
            <a:r>
              <a:rPr lang="en-US" sz="1250" dirty="0">
                <a:latin typeface="Verdana "/>
              </a:rPr>
              <a:t>Centers for Disease Control and Prevention. (2023, August 10). </a:t>
            </a:r>
            <a:r>
              <a:rPr lang="en-US" sz="1250" i="1" dirty="0">
                <a:latin typeface="Verdana "/>
              </a:rPr>
              <a:t>Quick facts on the risks of e-cigarettes for kids, teens, and young adults</a:t>
            </a:r>
            <a:r>
              <a:rPr lang="en-US" sz="1250" dirty="0">
                <a:latin typeface="Verdana "/>
              </a:rPr>
              <a:t>. </a:t>
            </a:r>
            <a:r>
              <a:rPr lang="en-US" sz="1250" dirty="0">
                <a:latin typeface="Verdana "/>
                <a:hlinkClick r:id="rId3"/>
              </a:rPr>
              <a:t>https://www.cdc.gov/tobacco/e-cigarettes/health-effects.html</a:t>
            </a:r>
            <a:endParaRPr lang="en-US" sz="1250" dirty="0">
              <a:latin typeface="Verdana "/>
            </a:endParaRPr>
          </a:p>
          <a:p>
            <a:pPr marL="514350" indent="-514350">
              <a:lnSpc>
                <a:spcPct val="100000"/>
              </a:lnSpc>
              <a:spcBef>
                <a:spcPts val="0"/>
              </a:spcBef>
              <a:buAutoNum type="arabicParenR"/>
            </a:pPr>
            <a:r>
              <a:rPr lang="en-US" sz="1250" dirty="0">
                <a:latin typeface="Verdana "/>
              </a:rPr>
              <a:t>Almeida-da-Silva CLC, </a:t>
            </a:r>
            <a:r>
              <a:rPr lang="en-US" sz="1250" dirty="0" err="1">
                <a:latin typeface="Verdana "/>
              </a:rPr>
              <a:t>Matshik</a:t>
            </a:r>
            <a:r>
              <a:rPr lang="en-US" sz="1250" dirty="0">
                <a:latin typeface="Verdana "/>
              </a:rPr>
              <a:t> Dakafay H, O'Brien K, et al. Effects of electronic cigarette aerosol exposure on oral and systemic health. Biomedical Journal. 2021 Jun;44(3):252-259. DOI: 10.1016/j.bj.2020.07.003. PMID: 33039378; PMCID: PMC8358192.</a:t>
            </a:r>
          </a:p>
          <a:p>
            <a:pPr marL="514350" indent="-514350">
              <a:lnSpc>
                <a:spcPct val="100000"/>
              </a:lnSpc>
              <a:spcBef>
                <a:spcPts val="0"/>
              </a:spcBef>
              <a:buAutoNum type="arabicParenR"/>
            </a:pPr>
            <a:r>
              <a:rPr lang="en-US" sz="1250" dirty="0">
                <a:latin typeface="Verdana "/>
              </a:rPr>
              <a:t>Montana Office of Public Instruction. (2024, March). </a:t>
            </a:r>
            <a:r>
              <a:rPr lang="en-US" sz="1250" i="1" dirty="0">
                <a:latin typeface="Verdana "/>
              </a:rPr>
              <a:t>2023 Youth Risk Behavior Survey: County-level results – Gallatin County</a:t>
            </a:r>
            <a:r>
              <a:rPr lang="en-US" sz="1250" dirty="0">
                <a:latin typeface="Verdana "/>
              </a:rPr>
              <a:t> (County‐level results). Helena, MT: Montana Office of Public Instruction. Retrieved from https://opi.mt.gov/Portals/182/Page%20Files/YRBS/2023YRBS/YRBS%20County%20Level%202023.pdf?ver=2024-03-26-102959-220 </a:t>
            </a:r>
            <a:r>
              <a:rPr lang="en-US" sz="1250" dirty="0">
                <a:latin typeface="Verdana "/>
                <a:hlinkClick r:id="rId4"/>
              </a:rPr>
              <a:t>news.mt.gov+7opi.mt.gov+7opi.mt.gov+7</a:t>
            </a:r>
            <a:endParaRPr lang="en-US" sz="1250" dirty="0">
              <a:latin typeface="Verdana "/>
            </a:endParaRPr>
          </a:p>
          <a:p>
            <a:pPr marL="514350" indent="-514350">
              <a:lnSpc>
                <a:spcPct val="100000"/>
              </a:lnSpc>
              <a:spcBef>
                <a:spcPts val="0"/>
              </a:spcBef>
              <a:buAutoNum type="arabicParenR"/>
            </a:pPr>
            <a:r>
              <a:rPr lang="en-US" sz="1250" dirty="0">
                <a:latin typeface="Verdana "/>
              </a:rPr>
              <a:t>Montana Department of Public Health and Human Services. (2024, updated December 6). </a:t>
            </a:r>
            <a:r>
              <a:rPr lang="en-US" sz="1250" i="1" dirty="0">
                <a:latin typeface="Verdana "/>
              </a:rPr>
              <a:t>E‑cigarettes, youth, and nicotine</a:t>
            </a:r>
            <a:r>
              <a:rPr lang="en-US" sz="1250" dirty="0">
                <a:latin typeface="Verdana "/>
              </a:rPr>
              <a:t> (Fact Sheet). Helena, MT: Montana Department of Public Health and Human Services. Retrieved from </a:t>
            </a:r>
            <a:r>
              <a:rPr lang="en-US" sz="1250" dirty="0">
                <a:latin typeface="Verdana "/>
                <a:hlinkClick r:id="rId5"/>
              </a:rPr>
              <a:t>https://dphhs.mt.gov/assets/publichealth/Tobacco/FactSheet/EcigsYouthNicotineFY25.pdf</a:t>
            </a:r>
            <a:endParaRPr lang="en-US" sz="1250" dirty="0">
              <a:latin typeface="Verdana "/>
            </a:endParaRPr>
          </a:p>
          <a:p>
            <a:pPr marL="514350" indent="-514350">
              <a:lnSpc>
                <a:spcPct val="100000"/>
              </a:lnSpc>
              <a:spcBef>
                <a:spcPts val="0"/>
              </a:spcBef>
              <a:buFont typeface="Arial" panose="020B0604020202020204" pitchFamily="34" charset="0"/>
              <a:buAutoNum type="arabicParenR"/>
            </a:pPr>
            <a:r>
              <a:rPr lang="en-US" sz="1250" dirty="0">
                <a:latin typeface="Verdana "/>
              </a:rPr>
              <a:t>Montana Department of Public Health and Human Services. (2024). </a:t>
            </a:r>
            <a:r>
              <a:rPr lang="en-US" sz="1250" i="1" dirty="0">
                <a:latin typeface="Verdana "/>
              </a:rPr>
              <a:t>Including e‑cigarettes in smokefree laws</a:t>
            </a:r>
            <a:r>
              <a:rPr lang="en-US" sz="1250" dirty="0">
                <a:latin typeface="Verdana "/>
              </a:rPr>
              <a:t> (EcigarettesSmokefreeLaws_FY25_Accessible_Leg). Helena, MT: Montana Department of Public Health and Human Services. Retrieved from </a:t>
            </a:r>
            <a:r>
              <a:rPr lang="en-US" sz="1250" dirty="0">
                <a:latin typeface="Verdana "/>
                <a:hlinkClick r:id="rId6"/>
              </a:rPr>
              <a:t>https://dphhs.mt.gov/assets/publichealth/Tobacco/EcigarettesSmokefreeLaws_FY25_Accessible_Leg.pdf dphhs.mt.gov</a:t>
            </a:r>
            <a:endParaRPr lang="en-US" sz="1250" dirty="0">
              <a:latin typeface="Verdana "/>
            </a:endParaRPr>
          </a:p>
          <a:p>
            <a:pPr marL="514350" indent="-514350">
              <a:lnSpc>
                <a:spcPct val="100000"/>
              </a:lnSpc>
              <a:spcBef>
                <a:spcPts val="0"/>
              </a:spcBef>
              <a:buFont typeface="Arial" panose="020B0604020202020204" pitchFamily="34" charset="0"/>
              <a:buAutoNum type="arabicParenR"/>
            </a:pPr>
            <a:r>
              <a:rPr lang="en-US" sz="1250" dirty="0">
                <a:latin typeface="Verdana "/>
              </a:rPr>
              <a:t>Piombo, S. E., Barrington-Trimis, J., &amp; Valente, T. W. (2023). Impact of social networks and norms on e-cigarette use among adolescents in Southern California: a prospective cohort study. </a:t>
            </a:r>
            <a:r>
              <a:rPr lang="en-US" sz="1250" i="1" dirty="0">
                <a:latin typeface="Verdana "/>
              </a:rPr>
              <a:t>BMJ public health</a:t>
            </a:r>
            <a:r>
              <a:rPr lang="en-US" sz="1250" dirty="0">
                <a:latin typeface="Verdana "/>
              </a:rPr>
              <a:t>, </a:t>
            </a:r>
            <a:r>
              <a:rPr lang="en-US" sz="1250" i="1" dirty="0">
                <a:latin typeface="Verdana "/>
              </a:rPr>
              <a:t>1</a:t>
            </a:r>
            <a:r>
              <a:rPr lang="en-US" sz="1250" dirty="0">
                <a:latin typeface="Verdana "/>
              </a:rPr>
              <a:t>(1), e000163. https://doi.org/10.1136/bmjph-2023-000163</a:t>
            </a:r>
          </a:p>
        </p:txBody>
      </p:sp>
    </p:spTree>
    <p:extLst>
      <p:ext uri="{BB962C8B-B14F-4D97-AF65-F5344CB8AC3E}">
        <p14:creationId xmlns:p14="http://schemas.microsoft.com/office/powerpoint/2010/main" val="1978209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0BC940-CF36-85FD-C3E6-0F4B8774951A}"/>
              </a:ext>
            </a:extLst>
          </p:cNvPr>
          <p:cNvSpPr>
            <a:spLocks noGrp="1"/>
          </p:cNvSpPr>
          <p:nvPr>
            <p:ph type="title"/>
          </p:nvPr>
        </p:nvSpPr>
        <p:spPr>
          <a:xfrm>
            <a:off x="1362074" y="328054"/>
            <a:ext cx="9991725" cy="1325563"/>
          </a:xfrm>
        </p:spPr>
        <p:txBody>
          <a:bodyPr/>
          <a:lstStyle/>
          <a:p>
            <a:pPr algn="ctr"/>
            <a:r>
              <a:rPr lang="en-US" dirty="0">
                <a:latin typeface="+mn-lt"/>
              </a:rPr>
              <a:t>Montana Clean Indoor Air Act (CIAA)</a:t>
            </a:r>
          </a:p>
        </p:txBody>
      </p:sp>
      <p:sp>
        <p:nvSpPr>
          <p:cNvPr id="3" name="Content Placeholder 2">
            <a:extLst>
              <a:ext uri="{FF2B5EF4-FFF2-40B4-BE49-F238E27FC236}">
                <a16:creationId xmlns:a16="http://schemas.microsoft.com/office/drawing/2014/main" id="{3EEB4660-5FF1-44CD-A653-A9121231DDDD}"/>
              </a:ext>
            </a:extLst>
          </p:cNvPr>
          <p:cNvSpPr>
            <a:spLocks noGrp="1"/>
          </p:cNvSpPr>
          <p:nvPr>
            <p:ph idx="1"/>
          </p:nvPr>
        </p:nvSpPr>
        <p:spPr>
          <a:xfrm>
            <a:off x="1362074" y="1825625"/>
            <a:ext cx="5421785" cy="4667250"/>
          </a:xfrm>
        </p:spPr>
        <p:txBody>
          <a:bodyPr>
            <a:normAutofit lnSpcReduction="10000"/>
          </a:bodyPr>
          <a:lstStyle/>
          <a:p>
            <a:pPr marL="0" indent="0">
              <a:buNone/>
            </a:pPr>
            <a:r>
              <a:rPr lang="en-US" dirty="0"/>
              <a:t>Passed in 2005, requires all:</a:t>
            </a:r>
          </a:p>
          <a:p>
            <a:r>
              <a:rPr lang="en-US" dirty="0"/>
              <a:t>Enclosed public places and workplaces (including vehicles) be smokefree </a:t>
            </a:r>
          </a:p>
          <a:p>
            <a:pPr lvl="1"/>
            <a:r>
              <a:rPr lang="en-US" dirty="0"/>
              <a:t>Smoking: the lighting, smoking, or carrying of a lighted cigar, cigarettes, pipe, or any smokable produce and includes the use of marijuana </a:t>
            </a:r>
          </a:p>
          <a:p>
            <a:r>
              <a:rPr lang="en-US" dirty="0"/>
              <a:t>Businesses to prominently place smokefree signs on all       public entrances</a:t>
            </a:r>
          </a:p>
        </p:txBody>
      </p:sp>
      <p:pic>
        <p:nvPicPr>
          <p:cNvPr id="1026" name="Picture 2" descr="Montana Clean Air Act Supplemental Poster">
            <a:extLst>
              <a:ext uri="{FF2B5EF4-FFF2-40B4-BE49-F238E27FC236}">
                <a16:creationId xmlns:a16="http://schemas.microsoft.com/office/drawing/2014/main" id="{D3E21CB2-4731-D587-3942-B1056AED55A6}"/>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6444"/>
          <a:stretch>
            <a:fillRect/>
          </a:stretch>
        </p:blipFill>
        <p:spPr bwMode="auto">
          <a:xfrm>
            <a:off x="6969211" y="2140443"/>
            <a:ext cx="4773827" cy="34818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2444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B9C57E-291D-1CD8-2C62-5DE6613BCE2C}"/>
              </a:ext>
            </a:extLst>
          </p:cNvPr>
          <p:cNvSpPr>
            <a:spLocks noGrp="1"/>
          </p:cNvSpPr>
          <p:nvPr>
            <p:ph type="title"/>
          </p:nvPr>
        </p:nvSpPr>
        <p:spPr>
          <a:xfrm>
            <a:off x="1362074" y="328054"/>
            <a:ext cx="9991725" cy="1325563"/>
          </a:xfrm>
        </p:spPr>
        <p:txBody>
          <a:bodyPr/>
          <a:lstStyle/>
          <a:p>
            <a:pPr algn="ctr"/>
            <a:r>
              <a:rPr lang="en-US" dirty="0">
                <a:latin typeface="+mn-lt"/>
              </a:rPr>
              <a:t>Benefits of the CIAA</a:t>
            </a:r>
          </a:p>
        </p:txBody>
      </p:sp>
      <p:sp>
        <p:nvSpPr>
          <p:cNvPr id="3" name="Content Placeholder 2">
            <a:extLst>
              <a:ext uri="{FF2B5EF4-FFF2-40B4-BE49-F238E27FC236}">
                <a16:creationId xmlns:a16="http://schemas.microsoft.com/office/drawing/2014/main" id="{14EE7E8D-7066-3C2C-1209-69899BD5AA5A}"/>
              </a:ext>
            </a:extLst>
          </p:cNvPr>
          <p:cNvSpPr>
            <a:spLocks noGrp="1"/>
          </p:cNvSpPr>
          <p:nvPr>
            <p:ph idx="1"/>
          </p:nvPr>
        </p:nvSpPr>
        <p:spPr>
          <a:xfrm>
            <a:off x="1362074" y="1825624"/>
            <a:ext cx="4544456" cy="4597559"/>
          </a:xfrm>
        </p:spPr>
        <p:txBody>
          <a:bodyPr>
            <a:normAutofit lnSpcReduction="10000"/>
          </a:bodyPr>
          <a:lstStyle/>
          <a:p>
            <a:r>
              <a:rPr lang="en-US" sz="3200" dirty="0"/>
              <a:t>Reduce exposure to harmful secondhand smoke exposure  </a:t>
            </a:r>
          </a:p>
          <a:p>
            <a:r>
              <a:rPr lang="en-US" sz="3200" dirty="0"/>
              <a:t>Change community norms related to smoking </a:t>
            </a:r>
          </a:p>
          <a:p>
            <a:pPr lvl="1"/>
            <a:r>
              <a:rPr lang="en-US" sz="3200" dirty="0"/>
              <a:t>Cigarette smoking among Montana youth has decreased by 75% </a:t>
            </a:r>
            <a:r>
              <a:rPr lang="en-US" sz="3200" baseline="30000" dirty="0"/>
              <a:t>1</a:t>
            </a:r>
            <a:endParaRPr lang="en-US" sz="3200" dirty="0"/>
          </a:p>
        </p:txBody>
      </p:sp>
      <p:pic>
        <p:nvPicPr>
          <p:cNvPr id="5" name="Picture 4">
            <a:extLst>
              <a:ext uri="{FF2B5EF4-FFF2-40B4-BE49-F238E27FC236}">
                <a16:creationId xmlns:a16="http://schemas.microsoft.com/office/drawing/2014/main" id="{4E3AB917-D2B6-ABA6-545B-76914A392D97}"/>
              </a:ext>
            </a:extLst>
          </p:cNvPr>
          <p:cNvPicPr>
            <a:picLocks noChangeAspect="1"/>
          </p:cNvPicPr>
          <p:nvPr/>
        </p:nvPicPr>
        <p:blipFill>
          <a:blip r:embed="rId3"/>
          <a:srcRect b="2580"/>
          <a:stretch>
            <a:fillRect/>
          </a:stretch>
        </p:blipFill>
        <p:spPr>
          <a:xfrm>
            <a:off x="6096000" y="2005405"/>
            <a:ext cx="5327106" cy="3888768"/>
          </a:xfrm>
          <a:prstGeom prst="rect">
            <a:avLst/>
          </a:prstGeom>
        </p:spPr>
      </p:pic>
      <p:sp>
        <p:nvSpPr>
          <p:cNvPr id="4" name="TextBox 3">
            <a:extLst>
              <a:ext uri="{FF2B5EF4-FFF2-40B4-BE49-F238E27FC236}">
                <a16:creationId xmlns:a16="http://schemas.microsoft.com/office/drawing/2014/main" id="{F34D4CE8-F86F-41EF-EDBB-33CBC6AFEA76}"/>
              </a:ext>
            </a:extLst>
          </p:cNvPr>
          <p:cNvSpPr txBox="1"/>
          <p:nvPr/>
        </p:nvSpPr>
        <p:spPr>
          <a:xfrm>
            <a:off x="6285472" y="6176963"/>
            <a:ext cx="5137634" cy="246221"/>
          </a:xfrm>
          <a:prstGeom prst="rect">
            <a:avLst/>
          </a:prstGeom>
          <a:noFill/>
        </p:spPr>
        <p:txBody>
          <a:bodyPr wrap="square" rtlCol="0">
            <a:spAutoFit/>
          </a:bodyPr>
          <a:lstStyle/>
          <a:p>
            <a:pPr algn="ctr"/>
            <a:r>
              <a:rPr lang="en-US" sz="1000" b="1" dirty="0"/>
              <a:t>Source: Montana Department of Public Health and Human Services.</a:t>
            </a:r>
            <a:r>
              <a:rPr lang="en-US" sz="1000" dirty="0"/>
              <a:t> (n.d.)</a:t>
            </a:r>
          </a:p>
        </p:txBody>
      </p:sp>
    </p:spTree>
    <p:extLst>
      <p:ext uri="{BB962C8B-B14F-4D97-AF65-F5344CB8AC3E}">
        <p14:creationId xmlns:p14="http://schemas.microsoft.com/office/powerpoint/2010/main" val="3040797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0FF05-E225-A7D2-E57B-9BA604216A10}"/>
              </a:ext>
            </a:extLst>
          </p:cNvPr>
          <p:cNvSpPr>
            <a:spLocks noGrp="1"/>
          </p:cNvSpPr>
          <p:nvPr>
            <p:ph type="title"/>
          </p:nvPr>
        </p:nvSpPr>
        <p:spPr>
          <a:xfrm>
            <a:off x="1362074" y="328054"/>
            <a:ext cx="9991725" cy="1325563"/>
          </a:xfrm>
        </p:spPr>
        <p:txBody>
          <a:bodyPr/>
          <a:lstStyle/>
          <a:p>
            <a:pPr algn="ctr"/>
            <a:r>
              <a:rPr lang="en-US" dirty="0">
                <a:latin typeface="+mn-lt"/>
              </a:rPr>
              <a:t>Montana CIAA (2025)</a:t>
            </a:r>
          </a:p>
        </p:txBody>
      </p:sp>
      <p:sp>
        <p:nvSpPr>
          <p:cNvPr id="3" name="Content Placeholder 2">
            <a:extLst>
              <a:ext uri="{FF2B5EF4-FFF2-40B4-BE49-F238E27FC236}">
                <a16:creationId xmlns:a16="http://schemas.microsoft.com/office/drawing/2014/main" id="{D54D6584-78D4-ABFF-9444-9013FEDAC03B}"/>
              </a:ext>
            </a:extLst>
          </p:cNvPr>
          <p:cNvSpPr>
            <a:spLocks noGrp="1"/>
          </p:cNvSpPr>
          <p:nvPr>
            <p:ph idx="1"/>
          </p:nvPr>
        </p:nvSpPr>
        <p:spPr>
          <a:xfrm>
            <a:off x="1362074" y="1825624"/>
            <a:ext cx="6620391" cy="4695567"/>
          </a:xfrm>
        </p:spPr>
        <p:txBody>
          <a:bodyPr>
            <a:normAutofit/>
          </a:bodyPr>
          <a:lstStyle/>
          <a:p>
            <a:r>
              <a:rPr lang="en-US" dirty="0"/>
              <a:t>Updated to include the prohibition of electronic smoking devices in public places and workplaces </a:t>
            </a:r>
          </a:p>
          <a:p>
            <a:pPr lvl="1"/>
            <a:r>
              <a:rPr lang="en-US" dirty="0"/>
              <a:t>Electronic smoking device: an e-cigarette, dab rig, or vape pen containing or delivering nicotine or another substance intended for human consumption that can be used by a person in any manner for the purpose of inhaling vapor or aerosol from the product </a:t>
            </a:r>
          </a:p>
          <a:p>
            <a:r>
              <a:rPr lang="en-US" dirty="0"/>
              <a:t>Requires updated signage to be displayed on public entrances </a:t>
            </a:r>
          </a:p>
        </p:txBody>
      </p:sp>
      <p:pic>
        <p:nvPicPr>
          <p:cNvPr id="2050" name="Picture 2" descr="Thumbnail of MTUPP Clean Indoor Air Act No Smoking Back Mount Sticker item">
            <a:extLst>
              <a:ext uri="{FF2B5EF4-FFF2-40B4-BE49-F238E27FC236}">
                <a16:creationId xmlns:a16="http://schemas.microsoft.com/office/drawing/2014/main" id="{3D487DF0-DC4E-1D93-45BD-38766193062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4354" t="15856" r="24475" b="15675"/>
          <a:stretch>
            <a:fillRect/>
          </a:stretch>
        </p:blipFill>
        <p:spPr bwMode="auto">
          <a:xfrm>
            <a:off x="8241957" y="1690688"/>
            <a:ext cx="3509319" cy="469556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35519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E73C0C-5797-76C7-0B22-7F379E768B7A}"/>
              </a:ext>
            </a:extLst>
          </p:cNvPr>
          <p:cNvSpPr>
            <a:spLocks noGrp="1"/>
          </p:cNvSpPr>
          <p:nvPr>
            <p:ph type="title"/>
          </p:nvPr>
        </p:nvSpPr>
        <p:spPr>
          <a:xfrm>
            <a:off x="1362074" y="365125"/>
            <a:ext cx="9991725" cy="1325563"/>
          </a:xfrm>
        </p:spPr>
        <p:txBody>
          <a:bodyPr anchor="ctr">
            <a:normAutofit/>
          </a:bodyPr>
          <a:lstStyle/>
          <a:p>
            <a:pPr algn="ctr"/>
            <a:r>
              <a:rPr lang="en-US" dirty="0">
                <a:latin typeface="+mn-lt"/>
              </a:rPr>
              <a:t>Benefits of the Expansion</a:t>
            </a:r>
          </a:p>
        </p:txBody>
      </p:sp>
      <p:graphicFrame>
        <p:nvGraphicFramePr>
          <p:cNvPr id="5" name="Content Placeholder 2">
            <a:extLst>
              <a:ext uri="{FF2B5EF4-FFF2-40B4-BE49-F238E27FC236}">
                <a16:creationId xmlns:a16="http://schemas.microsoft.com/office/drawing/2014/main" id="{E81AC364-27DE-6748-2B72-904E40353904}"/>
              </a:ext>
            </a:extLst>
          </p:cNvPr>
          <p:cNvGraphicFramePr>
            <a:graphicFrameLocks noGrp="1"/>
          </p:cNvGraphicFramePr>
          <p:nvPr>
            <p:ph idx="1"/>
            <p:extLst>
              <p:ext uri="{D42A27DB-BD31-4B8C-83A1-F6EECF244321}">
                <p14:modId xmlns:p14="http://schemas.microsoft.com/office/powerpoint/2010/main" val="1772114908"/>
              </p:ext>
            </p:extLst>
          </p:nvPr>
        </p:nvGraphicFramePr>
        <p:xfrm>
          <a:off x="1547425" y="1825625"/>
          <a:ext cx="9991726"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205812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11EBB-4A11-ADD1-F668-47146771851C}"/>
              </a:ext>
            </a:extLst>
          </p:cNvPr>
          <p:cNvSpPr>
            <a:spLocks noGrp="1"/>
          </p:cNvSpPr>
          <p:nvPr>
            <p:ph type="title"/>
          </p:nvPr>
        </p:nvSpPr>
        <p:spPr>
          <a:xfrm>
            <a:off x="1362074" y="365125"/>
            <a:ext cx="10493042" cy="1325563"/>
          </a:xfrm>
        </p:spPr>
        <p:txBody>
          <a:bodyPr/>
          <a:lstStyle/>
          <a:p>
            <a:pPr algn="ctr"/>
            <a:r>
              <a:rPr lang="en-US" dirty="0">
                <a:latin typeface="+mn-lt"/>
              </a:rPr>
              <a:t>Reduce Exposure to E-Cigarette Aerosol </a:t>
            </a:r>
            <a:r>
              <a:rPr lang="en-US" baseline="30000" dirty="0">
                <a:latin typeface="+mn-lt"/>
              </a:rPr>
              <a:t>3</a:t>
            </a:r>
          </a:p>
        </p:txBody>
      </p:sp>
      <p:sp>
        <p:nvSpPr>
          <p:cNvPr id="3" name="Content Placeholder 2">
            <a:extLst>
              <a:ext uri="{FF2B5EF4-FFF2-40B4-BE49-F238E27FC236}">
                <a16:creationId xmlns:a16="http://schemas.microsoft.com/office/drawing/2014/main" id="{CD207BB5-A612-E3DC-A32E-5CC09A271A6B}"/>
              </a:ext>
            </a:extLst>
          </p:cNvPr>
          <p:cNvSpPr>
            <a:spLocks noGrp="1"/>
          </p:cNvSpPr>
          <p:nvPr>
            <p:ph idx="1"/>
          </p:nvPr>
        </p:nvSpPr>
        <p:spPr>
          <a:xfrm>
            <a:off x="1362074" y="1729173"/>
            <a:ext cx="4460758" cy="4797597"/>
          </a:xfrm>
        </p:spPr>
        <p:txBody>
          <a:bodyPr>
            <a:normAutofit lnSpcReduction="10000"/>
          </a:bodyPr>
          <a:lstStyle/>
          <a:p>
            <a:r>
              <a:rPr lang="en-US" dirty="0"/>
              <a:t>Not a “harmless      water vapor” </a:t>
            </a:r>
          </a:p>
          <a:p>
            <a:r>
              <a:rPr lang="en-US" dirty="0"/>
              <a:t>E-cigarette aerosol contains harmful substances including:</a:t>
            </a:r>
          </a:p>
          <a:p>
            <a:pPr lvl="1"/>
            <a:r>
              <a:rPr lang="en-US" dirty="0"/>
              <a:t>Nicotine </a:t>
            </a:r>
          </a:p>
          <a:p>
            <a:pPr lvl="1"/>
            <a:r>
              <a:rPr lang="en-US" dirty="0"/>
              <a:t>Ultrafine particles</a:t>
            </a:r>
          </a:p>
          <a:p>
            <a:pPr lvl="1"/>
            <a:r>
              <a:rPr lang="en-US" dirty="0"/>
              <a:t>Toxic flavoring</a:t>
            </a:r>
          </a:p>
          <a:p>
            <a:pPr lvl="1"/>
            <a:r>
              <a:rPr lang="en-US" dirty="0"/>
              <a:t>Volatile organic compounds</a:t>
            </a:r>
          </a:p>
          <a:p>
            <a:pPr lvl="1"/>
            <a:r>
              <a:rPr lang="en-US" dirty="0"/>
              <a:t>Cancer-causing   chemicals</a:t>
            </a:r>
          </a:p>
          <a:p>
            <a:pPr lvl="1"/>
            <a:r>
              <a:rPr lang="en-US" dirty="0"/>
              <a:t>Heavy metals</a:t>
            </a:r>
          </a:p>
        </p:txBody>
      </p:sp>
      <p:pic>
        <p:nvPicPr>
          <p:cNvPr id="3074" name="Picture 2" descr="Scheme illustrating the different ways that smoking or vaping can affect overall health. The figure shows examples of smoking causing harm to oral health and systemic health, as well as second-hand smoke and third-hand smoke being harmful to non-smokers. Smoking is associated with higher risks of developing periodontal disease, caries, and oral cancer. It is also associated with systemic diseases such as respiratory and cardiovascular disease, adverse pregnancy outcomes and cancer. Second-hand smoke can affect non-smokers and may cause asthma and lung cancer. Third-hand smoke (pollutants that cling to furniture and overall surroundings) is dangerous especially to children due to their hand-to-mouth and exploratory habits. This image exemplifies a smoker using a common computer and leaving third-hand smoke to the next user. This image was created in BioRender.com.">
            <a:extLst>
              <a:ext uri="{FF2B5EF4-FFF2-40B4-BE49-F238E27FC236}">
                <a16:creationId xmlns:a16="http://schemas.microsoft.com/office/drawing/2014/main" id="{EB2BA202-E783-FA00-1ACB-DE714301BE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49330" y="1797302"/>
            <a:ext cx="6405786" cy="4404523"/>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E338CAEB-9DA5-76AC-A1EF-7C9D130D519D}"/>
              </a:ext>
            </a:extLst>
          </p:cNvPr>
          <p:cNvSpPr txBox="1"/>
          <p:nvPr/>
        </p:nvSpPr>
        <p:spPr>
          <a:xfrm>
            <a:off x="5449330" y="6289589"/>
            <a:ext cx="6405786" cy="246221"/>
          </a:xfrm>
          <a:prstGeom prst="rect">
            <a:avLst/>
          </a:prstGeom>
          <a:noFill/>
        </p:spPr>
        <p:txBody>
          <a:bodyPr wrap="square" rtlCol="0">
            <a:spAutoFit/>
          </a:bodyPr>
          <a:lstStyle/>
          <a:p>
            <a:pPr algn="ctr"/>
            <a:r>
              <a:rPr lang="en-US" sz="1000" dirty="0"/>
              <a:t>Source: Almeida-da-Silva CL, et. al (2021)</a:t>
            </a:r>
          </a:p>
        </p:txBody>
      </p:sp>
    </p:spTree>
    <p:extLst>
      <p:ext uri="{BB962C8B-B14F-4D97-AF65-F5344CB8AC3E}">
        <p14:creationId xmlns:p14="http://schemas.microsoft.com/office/powerpoint/2010/main" val="1845235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D8B31032-B074-2755-FACE-F15ABDD08907}"/>
              </a:ext>
            </a:extLst>
          </p:cNvPr>
          <p:cNvPicPr>
            <a:picLocks noChangeAspect="1"/>
          </p:cNvPicPr>
          <p:nvPr/>
        </p:nvPicPr>
        <p:blipFill>
          <a:blip r:embed="rId3"/>
          <a:stretch>
            <a:fillRect/>
          </a:stretch>
        </p:blipFill>
        <p:spPr>
          <a:xfrm>
            <a:off x="5035175" y="2136084"/>
            <a:ext cx="7064352" cy="3779848"/>
          </a:xfrm>
          <a:prstGeom prst="rect">
            <a:avLst/>
          </a:prstGeom>
        </p:spPr>
      </p:pic>
      <p:sp>
        <p:nvSpPr>
          <p:cNvPr id="2" name="Title 1">
            <a:extLst>
              <a:ext uri="{FF2B5EF4-FFF2-40B4-BE49-F238E27FC236}">
                <a16:creationId xmlns:a16="http://schemas.microsoft.com/office/drawing/2014/main" id="{BB262A17-1CEB-06DB-BED5-133C36762B30}"/>
              </a:ext>
            </a:extLst>
          </p:cNvPr>
          <p:cNvSpPr>
            <a:spLocks noGrp="1"/>
          </p:cNvSpPr>
          <p:nvPr>
            <p:ph type="title"/>
          </p:nvPr>
        </p:nvSpPr>
        <p:spPr/>
        <p:txBody>
          <a:bodyPr/>
          <a:lstStyle/>
          <a:p>
            <a:pPr algn="ctr"/>
            <a:r>
              <a:rPr lang="en-US" dirty="0">
                <a:latin typeface="+mn-lt"/>
              </a:rPr>
              <a:t>Reduce Youth Initiation and Use</a:t>
            </a:r>
          </a:p>
        </p:txBody>
      </p:sp>
      <p:sp>
        <p:nvSpPr>
          <p:cNvPr id="3" name="Content Placeholder 2">
            <a:extLst>
              <a:ext uri="{FF2B5EF4-FFF2-40B4-BE49-F238E27FC236}">
                <a16:creationId xmlns:a16="http://schemas.microsoft.com/office/drawing/2014/main" id="{65661DD2-95C2-1C37-DA06-89D946ADAFD6}"/>
              </a:ext>
            </a:extLst>
          </p:cNvPr>
          <p:cNvSpPr>
            <a:spLocks noGrp="1"/>
          </p:cNvSpPr>
          <p:nvPr>
            <p:ph idx="1"/>
          </p:nvPr>
        </p:nvSpPr>
        <p:spPr>
          <a:xfrm>
            <a:off x="1482810" y="1825625"/>
            <a:ext cx="3781167" cy="4351338"/>
          </a:xfrm>
        </p:spPr>
        <p:txBody>
          <a:bodyPr>
            <a:normAutofit/>
          </a:bodyPr>
          <a:lstStyle/>
          <a:p>
            <a:pPr marL="0" indent="0">
              <a:buNone/>
            </a:pPr>
            <a:r>
              <a:rPr lang="en-US" dirty="0"/>
              <a:t>In Gallatin County, 20% of high school students reported     e-cigarette use </a:t>
            </a:r>
            <a:r>
              <a:rPr lang="en-US" baseline="30000" dirty="0"/>
              <a:t>5</a:t>
            </a:r>
          </a:p>
          <a:p>
            <a:pPr marL="0" indent="0">
              <a:buNone/>
            </a:pPr>
            <a:r>
              <a:rPr lang="en-US" dirty="0"/>
              <a:t>Youth nicotine use especially concerning due to the addictive nature of nicotine </a:t>
            </a:r>
            <a:r>
              <a:rPr lang="en-US" baseline="30000" dirty="0"/>
              <a:t>6</a:t>
            </a:r>
            <a:endParaRPr lang="en-US" dirty="0"/>
          </a:p>
          <a:p>
            <a:r>
              <a:rPr lang="en-US" dirty="0"/>
              <a:t>Impact on brain development</a:t>
            </a:r>
          </a:p>
          <a:p>
            <a:pPr marL="0" indent="0">
              <a:buNone/>
            </a:pPr>
            <a:endParaRPr lang="en-US" dirty="0"/>
          </a:p>
          <a:p>
            <a:pPr marL="0" indent="0">
              <a:buNone/>
            </a:pPr>
            <a:endParaRPr lang="en-US" dirty="0"/>
          </a:p>
        </p:txBody>
      </p:sp>
      <p:sp>
        <p:nvSpPr>
          <p:cNvPr id="6" name="TextBox 5">
            <a:extLst>
              <a:ext uri="{FF2B5EF4-FFF2-40B4-BE49-F238E27FC236}">
                <a16:creationId xmlns:a16="http://schemas.microsoft.com/office/drawing/2014/main" id="{5418BF2E-95C0-E990-D0E7-E96EB63F2DBE}"/>
              </a:ext>
            </a:extLst>
          </p:cNvPr>
          <p:cNvSpPr txBox="1"/>
          <p:nvPr/>
        </p:nvSpPr>
        <p:spPr>
          <a:xfrm>
            <a:off x="6211953" y="6053852"/>
            <a:ext cx="4710795" cy="246221"/>
          </a:xfrm>
          <a:prstGeom prst="rect">
            <a:avLst/>
          </a:prstGeom>
          <a:noFill/>
        </p:spPr>
        <p:txBody>
          <a:bodyPr wrap="square" rtlCol="0">
            <a:spAutoFit/>
          </a:bodyPr>
          <a:lstStyle/>
          <a:p>
            <a:pPr algn="ctr"/>
            <a:r>
              <a:rPr lang="en-US" sz="1000" b="1" dirty="0"/>
              <a:t>Source: Montana Department of Public Health and Human Services,</a:t>
            </a:r>
            <a:r>
              <a:rPr lang="en-US" sz="1000" dirty="0"/>
              <a:t> 2024</a:t>
            </a:r>
          </a:p>
        </p:txBody>
      </p:sp>
    </p:spTree>
    <p:extLst>
      <p:ext uri="{BB962C8B-B14F-4D97-AF65-F5344CB8AC3E}">
        <p14:creationId xmlns:p14="http://schemas.microsoft.com/office/powerpoint/2010/main" val="2768977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6917E6-B9CE-7801-4397-7C7219F24B5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EC8B39-D91C-3873-03F5-76DFC43F73DA}"/>
              </a:ext>
            </a:extLst>
          </p:cNvPr>
          <p:cNvSpPr>
            <a:spLocks noGrp="1"/>
          </p:cNvSpPr>
          <p:nvPr>
            <p:ph type="title"/>
          </p:nvPr>
        </p:nvSpPr>
        <p:spPr/>
        <p:txBody>
          <a:bodyPr/>
          <a:lstStyle/>
          <a:p>
            <a:pPr algn="ctr"/>
            <a:r>
              <a:rPr lang="en-US" dirty="0">
                <a:latin typeface="+mn-lt"/>
              </a:rPr>
              <a:t>Reduce Youth Initiation and Use</a:t>
            </a:r>
          </a:p>
        </p:txBody>
      </p:sp>
      <p:graphicFrame>
        <p:nvGraphicFramePr>
          <p:cNvPr id="4" name="Content Placeholder 3">
            <a:extLst>
              <a:ext uri="{FF2B5EF4-FFF2-40B4-BE49-F238E27FC236}">
                <a16:creationId xmlns:a16="http://schemas.microsoft.com/office/drawing/2014/main" id="{F78EAA50-DB96-D837-98E9-DB27173C71D3}"/>
              </a:ext>
            </a:extLst>
          </p:cNvPr>
          <p:cNvGraphicFramePr>
            <a:graphicFrameLocks noGrp="1"/>
          </p:cNvGraphicFramePr>
          <p:nvPr>
            <p:ph idx="1"/>
            <p:extLst>
              <p:ext uri="{D42A27DB-BD31-4B8C-83A1-F6EECF244321}">
                <p14:modId xmlns:p14="http://schemas.microsoft.com/office/powerpoint/2010/main" val="1491014830"/>
              </p:ext>
            </p:extLst>
          </p:nvPr>
        </p:nvGraphicFramePr>
        <p:xfrm>
          <a:off x="1564930" y="1690688"/>
          <a:ext cx="9586011" cy="4648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866295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57AC9-C8C7-F349-1F2E-CE7F38185480}"/>
              </a:ext>
            </a:extLst>
          </p:cNvPr>
          <p:cNvSpPr>
            <a:spLocks noGrp="1"/>
          </p:cNvSpPr>
          <p:nvPr>
            <p:ph type="title"/>
          </p:nvPr>
        </p:nvSpPr>
        <p:spPr>
          <a:xfrm>
            <a:off x="1362074" y="328054"/>
            <a:ext cx="9991725" cy="1325563"/>
          </a:xfrm>
        </p:spPr>
        <p:txBody>
          <a:bodyPr anchor="ctr">
            <a:normAutofit/>
          </a:bodyPr>
          <a:lstStyle/>
          <a:p>
            <a:pPr algn="ctr"/>
            <a:r>
              <a:rPr lang="en-US" dirty="0">
                <a:latin typeface="+mn-lt"/>
              </a:rPr>
              <a:t>Gallatin County Response</a:t>
            </a:r>
          </a:p>
        </p:txBody>
      </p:sp>
      <p:graphicFrame>
        <p:nvGraphicFramePr>
          <p:cNvPr id="5" name="Content Placeholder 2">
            <a:extLst>
              <a:ext uri="{FF2B5EF4-FFF2-40B4-BE49-F238E27FC236}">
                <a16:creationId xmlns:a16="http://schemas.microsoft.com/office/drawing/2014/main" id="{E70CAC70-B3FE-32C4-820A-E6545B4C81E7}"/>
              </a:ext>
            </a:extLst>
          </p:cNvPr>
          <p:cNvGraphicFramePr>
            <a:graphicFrameLocks noGrp="1"/>
          </p:cNvGraphicFramePr>
          <p:nvPr>
            <p:ph idx="1"/>
            <p:extLst>
              <p:ext uri="{D42A27DB-BD31-4B8C-83A1-F6EECF244321}">
                <p14:modId xmlns:p14="http://schemas.microsoft.com/office/powerpoint/2010/main" val="1762680410"/>
              </p:ext>
            </p:extLst>
          </p:nvPr>
        </p:nvGraphicFramePr>
        <p:xfrm>
          <a:off x="1584496" y="1800912"/>
          <a:ext cx="9991725" cy="450103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037140"/>
      </p:ext>
    </p:extLst>
  </p:cSld>
  <p:clrMapOvr>
    <a:masterClrMapping/>
  </p:clrMapOvr>
</p:sld>
</file>

<file path=ppt/theme/theme1.xml><?xml version="1.0" encoding="utf-8"?>
<a:theme xmlns:a="http://schemas.openxmlformats.org/drawingml/2006/main" name="HealthyGallatin2025">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HG Branding">
      <a:majorFont>
        <a:latin typeface="Verdana Pro Black"/>
        <a:ea typeface=""/>
        <a:cs typeface=""/>
      </a:majorFont>
      <a:minorFont>
        <a:latin typeface="Verdana Pro Cond Semibol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HealthyGallatin2025" id="{E66433DB-704C-4E4D-8A3C-DC5AA450CDE4}" vid="{CFC4A186-6EC5-48EA-9E3B-BB93F57673C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HealthyGallatin2025</Template>
  <TotalTime>140</TotalTime>
  <Words>1111</Words>
  <Application>Microsoft Office PowerPoint</Application>
  <PresentationFormat>Widescreen</PresentationFormat>
  <Paragraphs>80</Paragraphs>
  <Slides>11</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Arial</vt:lpstr>
      <vt:lpstr>Verdana </vt:lpstr>
      <vt:lpstr>Verdana Pro Black</vt:lpstr>
      <vt:lpstr>Verdana Pro Cond Semibold</vt:lpstr>
      <vt:lpstr>HealthyGallatin2025</vt:lpstr>
      <vt:lpstr>Montana Clean Indoor Air Act Update</vt:lpstr>
      <vt:lpstr>Montana Clean Indoor Air Act (CIAA)</vt:lpstr>
      <vt:lpstr>Benefits of the CIAA</vt:lpstr>
      <vt:lpstr>Montana CIAA (2025)</vt:lpstr>
      <vt:lpstr>Benefits of the Expansion</vt:lpstr>
      <vt:lpstr>Reduce Exposure to E-Cigarette Aerosol 3</vt:lpstr>
      <vt:lpstr>Reduce Youth Initiation and Use</vt:lpstr>
      <vt:lpstr>Reduce Youth Initiation and Use</vt:lpstr>
      <vt:lpstr>Gallatin County Response</vt:lpstr>
      <vt:lpstr>Thank You</vt:lpstr>
      <vt:lpstr>References</vt:lpstr>
    </vt:vector>
  </TitlesOfParts>
  <Company>State of Montana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Whaley, Holly</dc:creator>
  <cp:lastModifiedBy>Murbach, Cherie</cp:lastModifiedBy>
  <cp:revision>10</cp:revision>
  <dcterms:created xsi:type="dcterms:W3CDTF">2025-06-05T17:35:56Z</dcterms:created>
  <dcterms:modified xsi:type="dcterms:W3CDTF">2025-09-02T18:54:04Z</dcterms:modified>
</cp:coreProperties>
</file>